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24"/>
  </p:notesMasterIdLst>
  <p:handoutMasterIdLst>
    <p:handoutMasterId r:id="rId25"/>
  </p:handoutMasterIdLst>
  <p:sldIdLst>
    <p:sldId id="375" r:id="rId3"/>
    <p:sldId id="403" r:id="rId4"/>
    <p:sldId id="408" r:id="rId5"/>
    <p:sldId id="277" r:id="rId6"/>
    <p:sldId id="406" r:id="rId7"/>
    <p:sldId id="319" r:id="rId8"/>
    <p:sldId id="377" r:id="rId9"/>
    <p:sldId id="378" r:id="rId10"/>
    <p:sldId id="380" r:id="rId11"/>
    <p:sldId id="382" r:id="rId12"/>
    <p:sldId id="383" r:id="rId13"/>
    <p:sldId id="386" r:id="rId14"/>
    <p:sldId id="399" r:id="rId15"/>
    <p:sldId id="412" r:id="rId16"/>
    <p:sldId id="388" r:id="rId17"/>
    <p:sldId id="384" r:id="rId18"/>
    <p:sldId id="397" r:id="rId19"/>
    <p:sldId id="401" r:id="rId20"/>
    <p:sldId id="413" r:id="rId21"/>
    <p:sldId id="404" r:id="rId22"/>
    <p:sldId id="411" r:id="rId23"/>
  </p:sldIdLst>
  <p:sldSz cx="9144000" cy="6858000" type="screen4x3"/>
  <p:notesSz cx="6789738"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3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83"/>
    <a:srgbClr val="4A8E32"/>
    <a:srgbClr val="BFBE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62333" autoAdjust="0"/>
  </p:normalViewPr>
  <p:slideViewPr>
    <p:cSldViewPr>
      <p:cViewPr varScale="1">
        <p:scale>
          <a:sx n="70" d="100"/>
          <a:sy n="70" d="100"/>
        </p:scale>
        <p:origin x="2178" y="60"/>
      </p:cViewPr>
      <p:guideLst>
        <p:guide orient="horz" pos="2160"/>
        <p:guide pos="2880"/>
      </p:guideLst>
    </p:cSldViewPr>
  </p:slideViewPr>
  <p:outlineViewPr>
    <p:cViewPr>
      <p:scale>
        <a:sx n="33" d="100"/>
        <a:sy n="33" d="100"/>
      </p:scale>
      <p:origin x="0" y="1044"/>
    </p:cViewPr>
  </p:outlineViewPr>
  <p:notesTextViewPr>
    <p:cViewPr>
      <p:scale>
        <a:sx n="1" d="1"/>
        <a:sy n="1" d="1"/>
      </p:scale>
      <p:origin x="0" y="0"/>
    </p:cViewPr>
  </p:notesTextViewPr>
  <p:sorterViewPr>
    <p:cViewPr>
      <p:scale>
        <a:sx n="90" d="100"/>
        <a:sy n="90" d="100"/>
      </p:scale>
      <p:origin x="0" y="0"/>
    </p:cViewPr>
  </p:sorterViewPr>
  <p:notesViewPr>
    <p:cSldViewPr>
      <p:cViewPr>
        <p:scale>
          <a:sx n="90" d="100"/>
          <a:sy n="90" d="100"/>
        </p:scale>
        <p:origin x="-3078" y="150"/>
      </p:cViewPr>
      <p:guideLst>
        <p:guide orient="horz" pos="3127"/>
        <p:guide pos="213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2220" cy="496491"/>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sz="quarter" idx="1"/>
          </p:nvPr>
        </p:nvSpPr>
        <p:spPr>
          <a:xfrm>
            <a:off x="3845947" y="0"/>
            <a:ext cx="2942220" cy="496491"/>
          </a:xfrm>
          <a:prstGeom prst="rect">
            <a:avLst/>
          </a:prstGeom>
        </p:spPr>
        <p:txBody>
          <a:bodyPr vert="horz" lIns="91440" tIns="45720" rIns="91440" bIns="45720" rtlCol="0"/>
          <a:lstStyle>
            <a:lvl1pPr algn="r">
              <a:defRPr sz="1200"/>
            </a:lvl1pPr>
          </a:lstStyle>
          <a:p>
            <a:fld id="{59B5238E-2A68-4F89-A31D-2962210A9559}" type="datetimeFigureOut">
              <a:rPr lang="en-AU" smtClean="0"/>
              <a:pPr/>
              <a:t>17/04/2014</a:t>
            </a:fld>
            <a:endParaRPr lang="en-AU" dirty="0"/>
          </a:p>
        </p:txBody>
      </p:sp>
      <p:sp>
        <p:nvSpPr>
          <p:cNvPr id="4" name="Footer Placeholder 3"/>
          <p:cNvSpPr>
            <a:spLocks noGrp="1"/>
          </p:cNvSpPr>
          <p:nvPr>
            <p:ph type="ftr" sz="quarter" idx="2"/>
          </p:nvPr>
        </p:nvSpPr>
        <p:spPr>
          <a:xfrm>
            <a:off x="0" y="9431599"/>
            <a:ext cx="2942220" cy="496491"/>
          </a:xfrm>
          <a:prstGeom prst="rect">
            <a:avLst/>
          </a:prstGeom>
        </p:spPr>
        <p:txBody>
          <a:bodyPr vert="horz" lIns="91440" tIns="45720" rIns="91440" bIns="45720" rtlCol="0" anchor="b"/>
          <a:lstStyle>
            <a:lvl1pPr algn="l">
              <a:defRPr sz="1200"/>
            </a:lvl1pPr>
          </a:lstStyle>
          <a:p>
            <a:endParaRPr lang="en-AU" dirty="0"/>
          </a:p>
        </p:txBody>
      </p:sp>
      <p:sp>
        <p:nvSpPr>
          <p:cNvPr id="5" name="Slide Number Placeholder 4"/>
          <p:cNvSpPr>
            <a:spLocks noGrp="1"/>
          </p:cNvSpPr>
          <p:nvPr>
            <p:ph type="sldNum" sz="quarter" idx="3"/>
          </p:nvPr>
        </p:nvSpPr>
        <p:spPr>
          <a:xfrm>
            <a:off x="3845947" y="9431599"/>
            <a:ext cx="2942220" cy="496491"/>
          </a:xfrm>
          <a:prstGeom prst="rect">
            <a:avLst/>
          </a:prstGeom>
        </p:spPr>
        <p:txBody>
          <a:bodyPr vert="horz" lIns="91440" tIns="45720" rIns="91440" bIns="45720" rtlCol="0" anchor="b"/>
          <a:lstStyle>
            <a:lvl1pPr algn="r">
              <a:defRPr sz="1200"/>
            </a:lvl1pPr>
          </a:lstStyle>
          <a:p>
            <a:fld id="{F9C03742-589D-42BA-A34A-0289B9C6191C}" type="slidenum">
              <a:rPr lang="en-AU" smtClean="0"/>
              <a:pPr/>
              <a:t>‹#›</a:t>
            </a:fld>
            <a:endParaRPr lang="en-AU" dirty="0"/>
          </a:p>
        </p:txBody>
      </p:sp>
    </p:spTree>
    <p:extLst>
      <p:ext uri="{BB962C8B-B14F-4D97-AF65-F5344CB8AC3E}">
        <p14:creationId xmlns:p14="http://schemas.microsoft.com/office/powerpoint/2010/main" val="38607271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2220" cy="496491"/>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3845947" y="0"/>
            <a:ext cx="2942220" cy="496491"/>
          </a:xfrm>
          <a:prstGeom prst="rect">
            <a:avLst/>
          </a:prstGeom>
        </p:spPr>
        <p:txBody>
          <a:bodyPr vert="horz" lIns="91440" tIns="45720" rIns="91440" bIns="45720" rtlCol="0"/>
          <a:lstStyle>
            <a:lvl1pPr algn="r">
              <a:defRPr sz="1200"/>
            </a:lvl1pPr>
          </a:lstStyle>
          <a:p>
            <a:fld id="{E3840716-2259-415D-B18D-1B96124EBACE}" type="datetimeFigureOut">
              <a:rPr lang="en-AU" smtClean="0"/>
              <a:pPr/>
              <a:t>17/04/2014</a:t>
            </a:fld>
            <a:endParaRPr lang="en-AU" dirty="0"/>
          </a:p>
        </p:txBody>
      </p:sp>
      <p:sp>
        <p:nvSpPr>
          <p:cNvPr id="4" name="Slide Image Placeholder 3"/>
          <p:cNvSpPr>
            <a:spLocks noGrp="1" noRot="1" noChangeAspect="1"/>
          </p:cNvSpPr>
          <p:nvPr>
            <p:ph type="sldImg" idx="2"/>
          </p:nvPr>
        </p:nvSpPr>
        <p:spPr>
          <a:xfrm>
            <a:off x="912813" y="744538"/>
            <a:ext cx="4964112" cy="3724275"/>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78974" y="4716661"/>
            <a:ext cx="5431790" cy="4468416"/>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431599"/>
            <a:ext cx="2942220" cy="496491"/>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45947" y="9431599"/>
            <a:ext cx="2942220" cy="496491"/>
          </a:xfrm>
          <a:prstGeom prst="rect">
            <a:avLst/>
          </a:prstGeom>
        </p:spPr>
        <p:txBody>
          <a:bodyPr vert="horz" lIns="91440" tIns="45720" rIns="91440" bIns="45720" rtlCol="0" anchor="b"/>
          <a:lstStyle>
            <a:lvl1pPr algn="r">
              <a:defRPr sz="1200"/>
            </a:lvl1pPr>
          </a:lstStyle>
          <a:p>
            <a:fld id="{FE918C3E-D773-41AE-B3E4-79E2DCC1FD41}" type="slidenum">
              <a:rPr lang="en-AU" smtClean="0"/>
              <a:pPr/>
              <a:t>‹#›</a:t>
            </a:fld>
            <a:endParaRPr lang="en-AU" dirty="0"/>
          </a:p>
        </p:txBody>
      </p:sp>
    </p:spTree>
    <p:extLst>
      <p:ext uri="{BB962C8B-B14F-4D97-AF65-F5344CB8AC3E}">
        <p14:creationId xmlns:p14="http://schemas.microsoft.com/office/powerpoint/2010/main" val="13895607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newsroom.aitsl.edu.au/blog/framework-support-material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8" Type="http://schemas.openxmlformats.org/officeDocument/2006/relationships/hyperlink" Target="http://www.aitsl.edu.au/verve/_resources/BCG_Schools_Delivering_Real_Change.pdf" TargetMode="External"/><Relationship Id="rId3" Type="http://schemas.openxmlformats.org/officeDocument/2006/relationships/hyperlink" Target="http://www.curee-paccts.com/files/publication/1297423037/Practitioner%20Use%20of%20Research%20Review.pdf" TargetMode="External"/><Relationship Id="rId7" Type="http://schemas.openxmlformats.org/officeDocument/2006/relationships/hyperlink" Target="http://grattan.edu.au/static/files/assets/1cc095c7/033_report_what_teachers_want.pdf"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grattan.edu.au/static/files/assets/a9daf733/081_report_teacher_appraisal.pdf" TargetMode="External"/><Relationship Id="rId11" Type="http://schemas.openxmlformats.org/officeDocument/2006/relationships/hyperlink" Target="http://www.oecd.org/edu/preschoolandschool/50446648.pdf" TargetMode="External"/><Relationship Id="rId5" Type="http://schemas.openxmlformats.org/officeDocument/2006/relationships/hyperlink" Target="http://www.haygroup.com/Downloads/au/misc/Growing_our_potential_singles.pdf" TargetMode="External"/><Relationship Id="rId10" Type="http://schemas.openxmlformats.org/officeDocument/2006/relationships/hyperlink" Target="http://www.oecd.org/education/preschoolandschool/43023606.pdf" TargetMode="External"/><Relationship Id="rId4" Type="http://schemas.openxmlformats.org/officeDocument/2006/relationships/hyperlink" Target="http://www.aitsl.edu.au/verve/_resources/Linking_effective_professional_learning_with_effective_teaching_practice_-_Cole.pdf" TargetMode="External"/><Relationship Id="rId9" Type="http://schemas.openxmlformats.org/officeDocument/2006/relationships/hyperlink" Target="http://www.wcer.wisc.edu/archive/cors/Issues_in_Restructuring_Schools/ISSUES_NO_6_SPRING_1994.pdf"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532858"/>
            <a:ext cx="6789738" cy="5112568"/>
          </a:xfrm>
        </p:spPr>
        <p:txBody>
          <a:bodyPr/>
          <a:lstStyle/>
          <a:p>
            <a:r>
              <a:rPr lang="en-AU" sz="900" b="1" dirty="0">
                <a:latin typeface="Arial" pitchFamily="34" charset="0"/>
                <a:cs typeface="Arial" pitchFamily="34" charset="0"/>
              </a:rPr>
              <a:t>Purpose</a:t>
            </a:r>
          </a:p>
          <a:p>
            <a:pPr marL="171450" indent="-171450">
              <a:lnSpc>
                <a:spcPct val="100000"/>
              </a:lnSpc>
              <a:spcBef>
                <a:spcPts val="0"/>
              </a:spcBef>
              <a:spcAft>
                <a:spcPts val="0"/>
              </a:spcAft>
              <a:buFont typeface="Arial" pitchFamily="34" charset="0"/>
              <a:buChar char="•"/>
            </a:pPr>
            <a:r>
              <a:rPr lang="en-AU" sz="900" dirty="0">
                <a:latin typeface="Arial" pitchFamily="34" charset="0"/>
                <a:cs typeface="Arial" pitchFamily="34" charset="0"/>
              </a:rPr>
              <a:t>To</a:t>
            </a:r>
            <a:r>
              <a:rPr lang="en-AU" sz="900" b="1" dirty="0">
                <a:latin typeface="Arial" pitchFamily="34" charset="0"/>
                <a:cs typeface="Arial" pitchFamily="34" charset="0"/>
              </a:rPr>
              <a:t> </a:t>
            </a:r>
            <a:r>
              <a:rPr lang="en-AU" sz="900" dirty="0">
                <a:latin typeface="Arial" pitchFamily="34" charset="0"/>
                <a:cs typeface="Arial" pitchFamily="34" charset="0"/>
              </a:rPr>
              <a:t>familiarise the Australian education community with the Australian Teacher Performance and Development </a:t>
            </a:r>
            <a:r>
              <a:rPr lang="en-AU" sz="900" dirty="0" smtClean="0">
                <a:latin typeface="Arial" pitchFamily="34" charset="0"/>
                <a:cs typeface="Arial" pitchFamily="34" charset="0"/>
              </a:rPr>
              <a:t>Framework.</a:t>
            </a:r>
          </a:p>
          <a:p>
            <a:pPr marL="171450" indent="-171450">
              <a:lnSpc>
                <a:spcPct val="100000"/>
              </a:lnSpc>
              <a:spcBef>
                <a:spcPts val="0"/>
              </a:spcBef>
              <a:spcAft>
                <a:spcPts val="0"/>
              </a:spcAft>
              <a:buFont typeface="Arial" pitchFamily="34" charset="0"/>
              <a:buChar char="•"/>
            </a:pPr>
            <a:r>
              <a:rPr lang="en-AU" sz="900" dirty="0" smtClean="0">
                <a:latin typeface="Arial" pitchFamily="34" charset="0"/>
                <a:cs typeface="Arial" pitchFamily="34" charset="0"/>
              </a:rPr>
              <a:t>To emphasise the processes and essential elements contained within the performance and development cycle.</a:t>
            </a:r>
            <a:endParaRPr lang="en-AU" sz="900" dirty="0">
              <a:latin typeface="Arial" pitchFamily="34" charset="0"/>
              <a:cs typeface="Arial" pitchFamily="34" charset="0"/>
            </a:endParaRPr>
          </a:p>
          <a:p>
            <a:pPr marL="171450" indent="-171450">
              <a:lnSpc>
                <a:spcPct val="100000"/>
              </a:lnSpc>
              <a:spcBef>
                <a:spcPts val="0"/>
              </a:spcBef>
              <a:spcAft>
                <a:spcPts val="0"/>
              </a:spcAft>
              <a:buFont typeface="Arial" pitchFamily="34" charset="0"/>
              <a:buChar char="•"/>
            </a:pPr>
            <a:r>
              <a:rPr lang="en-AU" sz="900" dirty="0" smtClean="0">
                <a:latin typeface="Arial" pitchFamily="34" charset="0"/>
                <a:cs typeface="Arial" pitchFamily="34" charset="0"/>
              </a:rPr>
              <a:t>To explore the components of an effective performance and development cycle.</a:t>
            </a:r>
          </a:p>
          <a:p>
            <a:pPr marL="171450" indent="-171450">
              <a:lnSpc>
                <a:spcPct val="100000"/>
              </a:lnSpc>
              <a:spcBef>
                <a:spcPts val="0"/>
              </a:spcBef>
              <a:spcAft>
                <a:spcPts val="0"/>
              </a:spcAft>
              <a:buFont typeface="Arial" pitchFamily="34" charset="0"/>
              <a:buChar char="•"/>
            </a:pPr>
            <a:r>
              <a:rPr lang="en-AU" sz="900" dirty="0" smtClean="0">
                <a:latin typeface="Arial" pitchFamily="34" charset="0"/>
                <a:cs typeface="Arial" pitchFamily="34" charset="0"/>
              </a:rPr>
              <a:t>To explore the Essential Elements of a cycle which should be present in all schools for all teachers.</a:t>
            </a:r>
            <a:endParaRPr lang="en-AU" sz="900" dirty="0">
              <a:latin typeface="Arial" pitchFamily="34" charset="0"/>
              <a:cs typeface="Arial" pitchFamily="34" charset="0"/>
            </a:endParaRPr>
          </a:p>
          <a:p>
            <a:endParaRPr lang="en-AU" sz="900" b="1" dirty="0">
              <a:latin typeface="Arial" pitchFamily="34" charset="0"/>
              <a:cs typeface="Arial" pitchFamily="34" charset="0"/>
            </a:endParaRPr>
          </a:p>
          <a:p>
            <a:r>
              <a:rPr lang="en-AU" sz="900" b="1" dirty="0">
                <a:latin typeface="Arial" pitchFamily="34" charset="0"/>
                <a:cs typeface="Arial" pitchFamily="34" charset="0"/>
              </a:rPr>
              <a:t>Key points to share</a:t>
            </a:r>
          </a:p>
          <a:p>
            <a:pPr marL="171450" indent="-171450">
              <a:buFont typeface="Arial" pitchFamily="34" charset="0"/>
              <a:buChar char="•"/>
              <a:defRPr/>
            </a:pPr>
            <a:r>
              <a:rPr lang="en-AU" sz="900" dirty="0" smtClean="0">
                <a:latin typeface="Arial" pitchFamily="34" charset="0"/>
                <a:cs typeface="Arial" pitchFamily="34" charset="0"/>
              </a:rPr>
              <a:t>AITSL has collaborated with education stakeholders to develop the </a:t>
            </a:r>
            <a:r>
              <a:rPr lang="en-AU" sz="900" i="1" dirty="0" smtClean="0">
                <a:latin typeface="Arial" pitchFamily="34" charset="0"/>
                <a:cs typeface="Arial" pitchFamily="34" charset="0"/>
              </a:rPr>
              <a:t>Australian Teacher Performance and Development Framework. </a:t>
            </a:r>
          </a:p>
          <a:p>
            <a:pPr marL="171450" indent="-171450">
              <a:buFont typeface="Arial" pitchFamily="34" charset="0"/>
              <a:buChar char="•"/>
              <a:defRPr/>
            </a:pPr>
            <a:r>
              <a:rPr lang="en-AU" sz="900" dirty="0" smtClean="0">
                <a:latin typeface="Arial" pitchFamily="34" charset="0"/>
                <a:cs typeface="Arial" pitchFamily="34" charset="0"/>
              </a:rPr>
              <a:t>Through national consultation on implementation the conversation in education has begun to build on creating a culture that values the performance and development of teachers, and generation of an effective environment for the implementation of effective teacher performance and development practices across the nation.</a:t>
            </a:r>
          </a:p>
          <a:p>
            <a:pPr marL="171450" indent="-171450">
              <a:buFont typeface="Arial" pitchFamily="34" charset="0"/>
              <a:buChar char="•"/>
              <a:defRPr/>
            </a:pPr>
            <a:r>
              <a:rPr lang="en-AU" sz="900" dirty="0">
                <a:latin typeface="Arial" pitchFamily="34" charset="0"/>
                <a:cs typeface="Arial" pitchFamily="34" charset="0"/>
              </a:rPr>
              <a:t>The Framework recognises that schools operate in different contexts and will be at different starting points, and the implementation of these essential elements will look different in different contexts. The pace and method of implementation of the Framework will be determined by jurisdictions, sectors and schools</a:t>
            </a:r>
            <a:r>
              <a:rPr lang="en-AU" sz="900" dirty="0" smtClean="0">
                <a:latin typeface="Arial" pitchFamily="34" charset="0"/>
                <a:cs typeface="Arial" pitchFamily="34" charset="0"/>
              </a:rPr>
              <a:t>.</a:t>
            </a:r>
            <a:endParaRPr lang="en-AU" sz="900" b="1" dirty="0" smtClean="0">
              <a:latin typeface="Arial" pitchFamily="34" charset="0"/>
              <a:cs typeface="Arial" pitchFamily="34" charset="0"/>
            </a:endParaRPr>
          </a:p>
          <a:p>
            <a:endParaRPr lang="en-AU" sz="900" b="1" dirty="0">
              <a:latin typeface="Arial" pitchFamily="34" charset="0"/>
              <a:cs typeface="Arial" pitchFamily="34" charset="0"/>
            </a:endParaRPr>
          </a:p>
          <a:p>
            <a:r>
              <a:rPr lang="en-AU" sz="900" b="1" dirty="0">
                <a:latin typeface="Arial" pitchFamily="34" charset="0"/>
                <a:cs typeface="Arial" pitchFamily="34" charset="0"/>
              </a:rPr>
              <a:t>Expected outcomes</a:t>
            </a:r>
          </a:p>
          <a:p>
            <a:pPr marL="171450" indent="-171450">
              <a:lnSpc>
                <a:spcPct val="100000"/>
              </a:lnSpc>
              <a:spcBef>
                <a:spcPts val="0"/>
              </a:spcBef>
              <a:spcAft>
                <a:spcPts val="0"/>
              </a:spcAft>
              <a:buFont typeface="Arial" pitchFamily="34" charset="0"/>
              <a:buChar char="•"/>
            </a:pPr>
            <a:r>
              <a:rPr lang="en-AU" sz="900" dirty="0">
                <a:latin typeface="Arial" pitchFamily="34" charset="0"/>
                <a:cs typeface="Arial" pitchFamily="34" charset="0"/>
              </a:rPr>
              <a:t>Build a shared understanding of effective approaches to teacher performance and </a:t>
            </a:r>
            <a:r>
              <a:rPr lang="en-AU" sz="900" dirty="0" smtClean="0">
                <a:latin typeface="Arial" pitchFamily="34" charset="0"/>
                <a:cs typeface="Arial" pitchFamily="34" charset="0"/>
              </a:rPr>
              <a:t>development cycle processes </a:t>
            </a:r>
            <a:r>
              <a:rPr lang="en-AU" sz="900" dirty="0">
                <a:latin typeface="Arial" pitchFamily="34" charset="0"/>
                <a:cs typeface="Arial" pitchFamily="34" charset="0"/>
              </a:rPr>
              <a:t>to improve outcomes for all young </a:t>
            </a:r>
            <a:r>
              <a:rPr lang="en-AU" sz="900" dirty="0" smtClean="0">
                <a:latin typeface="Arial" pitchFamily="34" charset="0"/>
                <a:cs typeface="Arial" pitchFamily="34" charset="0"/>
              </a:rPr>
              <a:t>Australians.</a:t>
            </a:r>
            <a:endParaRPr lang="en-AU" sz="900" b="1" dirty="0">
              <a:latin typeface="Arial" pitchFamily="34" charset="0"/>
              <a:cs typeface="Arial" pitchFamily="34" charset="0"/>
            </a:endParaRPr>
          </a:p>
          <a:p>
            <a:endParaRPr lang="en-AU" sz="900" b="1" dirty="0">
              <a:latin typeface="Arial" pitchFamily="34" charset="0"/>
              <a:cs typeface="Arial" pitchFamily="34" charset="0"/>
            </a:endParaRPr>
          </a:p>
          <a:p>
            <a:r>
              <a:rPr lang="en-AU" sz="900" b="1" dirty="0" smtClean="0">
                <a:latin typeface="Arial" pitchFamily="34" charset="0"/>
                <a:cs typeface="Arial" pitchFamily="34" charset="0"/>
              </a:rPr>
              <a:t>Materials required</a:t>
            </a:r>
            <a:endParaRPr lang="en-AU" sz="900" dirty="0" smtClean="0">
              <a:latin typeface="Arial" pitchFamily="34" charset="0"/>
              <a:cs typeface="Arial" pitchFamily="34" charset="0"/>
            </a:endParaRPr>
          </a:p>
          <a:p>
            <a:pPr marL="171423" indent="-171423">
              <a:buFont typeface="Arial" pitchFamily="34" charset="0"/>
              <a:buChar char="•"/>
            </a:pPr>
            <a:r>
              <a:rPr lang="en-AU" sz="900" dirty="0" smtClean="0">
                <a:latin typeface="Arial" pitchFamily="34" charset="0"/>
                <a:cs typeface="Arial" pitchFamily="34" charset="0"/>
              </a:rPr>
              <a:t>All resources are available at </a:t>
            </a:r>
            <a:r>
              <a:rPr lang="en-AU" sz="900" dirty="0">
                <a:latin typeface="Arial" pitchFamily="34" charset="0"/>
                <a:cs typeface="Arial" pitchFamily="34" charset="0"/>
                <a:hlinkClick r:id="rId3"/>
              </a:rPr>
              <a:t>http://</a:t>
            </a:r>
            <a:r>
              <a:rPr lang="en-AU" sz="900" dirty="0" smtClean="0">
                <a:latin typeface="Arial" pitchFamily="34" charset="0"/>
                <a:cs typeface="Arial" pitchFamily="34" charset="0"/>
                <a:hlinkClick r:id="rId3"/>
              </a:rPr>
              <a:t>www.newsroom.aitsl.edu.au/blog/framework-support-materials</a:t>
            </a:r>
            <a:endParaRPr lang="en-AU" sz="900" dirty="0" smtClean="0">
              <a:latin typeface="Arial" pitchFamily="34" charset="0"/>
              <a:cs typeface="Arial" pitchFamily="34" charset="0"/>
            </a:endParaRPr>
          </a:p>
          <a:p>
            <a:pPr marL="171423" indent="-171423">
              <a:buFont typeface="Arial" pitchFamily="34" charset="0"/>
              <a:buChar char="•"/>
            </a:pPr>
            <a:r>
              <a:rPr lang="en-AU" sz="900" dirty="0" smtClean="0">
                <a:latin typeface="Arial" pitchFamily="34" charset="0"/>
                <a:cs typeface="Arial" pitchFamily="34" charset="0"/>
              </a:rPr>
              <a:t>All participants will require copies of:</a:t>
            </a:r>
          </a:p>
          <a:p>
            <a:pPr marL="628553" lvl="3" indent="-171423">
              <a:buFont typeface="Arial" pitchFamily="34" charset="0"/>
              <a:buChar char="–"/>
            </a:pPr>
            <a:r>
              <a:rPr lang="en-AU" sz="900" i="1" dirty="0" smtClean="0">
                <a:latin typeface="Arial" pitchFamily="34" charset="0"/>
                <a:cs typeface="Arial" pitchFamily="34" charset="0"/>
              </a:rPr>
              <a:t>Australian Teacher Performance and Development Framework </a:t>
            </a:r>
            <a:r>
              <a:rPr lang="en-AU" sz="900" dirty="0" smtClean="0">
                <a:latin typeface="Arial" pitchFamily="34" charset="0"/>
                <a:cs typeface="Arial" pitchFamily="34" charset="0"/>
              </a:rPr>
              <a:t>(the Framework).</a:t>
            </a:r>
          </a:p>
          <a:p>
            <a:pPr marL="171423" indent="-171423">
              <a:buFont typeface="Arial" pitchFamily="34" charset="0"/>
              <a:buChar char="•"/>
            </a:pPr>
            <a:endParaRPr lang="en-AU" sz="900" dirty="0" smtClean="0">
              <a:latin typeface="Arial" pitchFamily="34" charset="0"/>
              <a:cs typeface="Arial" pitchFamily="34" charset="0"/>
            </a:endParaRPr>
          </a:p>
          <a:p>
            <a:pPr marL="171423" indent="-171423">
              <a:buFont typeface="Arial" pitchFamily="34" charset="0"/>
              <a:buChar char="•"/>
            </a:pPr>
            <a:r>
              <a:rPr lang="en-AU" sz="900" dirty="0">
                <a:latin typeface="Arial" pitchFamily="34" charset="0"/>
                <a:cs typeface="Arial" pitchFamily="34" charset="0"/>
              </a:rPr>
              <a:t>The presentation will be enhanced if participants have access to the following additional Framework resources:</a:t>
            </a:r>
          </a:p>
          <a:p>
            <a:pPr marL="628553" lvl="2" indent="-171423">
              <a:buFont typeface="Arial" pitchFamily="34" charset="0"/>
              <a:buChar char="–"/>
            </a:pPr>
            <a:r>
              <a:rPr lang="en-AU" sz="900" dirty="0">
                <a:latin typeface="Arial" pitchFamily="34" charset="0"/>
                <a:cs typeface="Arial" pitchFamily="34" charset="0"/>
              </a:rPr>
              <a:t>The Framework Discussion Wheel – printable desktop stimulus resource </a:t>
            </a:r>
          </a:p>
          <a:p>
            <a:pPr marL="628553" lvl="2" indent="-171423">
              <a:buFont typeface="Arial" pitchFamily="34" charset="0"/>
              <a:buChar char="–"/>
            </a:pPr>
            <a:r>
              <a:rPr lang="en-AU" sz="900" dirty="0">
                <a:latin typeface="Arial" pitchFamily="34" charset="0"/>
                <a:cs typeface="Arial" pitchFamily="34" charset="0"/>
              </a:rPr>
              <a:t>The Framework Activity Cards – stimulus questions to generate discussion</a:t>
            </a:r>
          </a:p>
          <a:p>
            <a:pPr marL="628553" lvl="2" indent="-171423">
              <a:buFont typeface="Arial" pitchFamily="34" charset="0"/>
              <a:buChar char="–"/>
            </a:pPr>
            <a:r>
              <a:rPr lang="en-AU" sz="900" dirty="0">
                <a:latin typeface="Arial" pitchFamily="34" charset="0"/>
                <a:cs typeface="Arial" pitchFamily="34" charset="0"/>
              </a:rPr>
              <a:t>The Framework Fact Sheet – Animation style</a:t>
            </a:r>
          </a:p>
          <a:p>
            <a:pPr marL="628553" lvl="2" indent="-171423">
              <a:buFont typeface="Arial" pitchFamily="34" charset="0"/>
              <a:buChar char="–"/>
            </a:pPr>
            <a:r>
              <a:rPr lang="en-AU" sz="900" dirty="0">
                <a:latin typeface="Arial" pitchFamily="34" charset="0"/>
                <a:cs typeface="Arial" pitchFamily="34" charset="0"/>
              </a:rPr>
              <a:t>The Framework </a:t>
            </a:r>
            <a:r>
              <a:rPr lang="en-AU" sz="900" dirty="0" err="1">
                <a:latin typeface="Arial" pitchFamily="34" charset="0"/>
                <a:cs typeface="Arial" pitchFamily="34" charset="0"/>
              </a:rPr>
              <a:t>Infographic</a:t>
            </a:r>
            <a:r>
              <a:rPr lang="en-AU" sz="900" dirty="0">
                <a:latin typeface="Arial" pitchFamily="34" charset="0"/>
                <a:cs typeface="Arial" pitchFamily="34" charset="0"/>
              </a:rPr>
              <a:t> – Animation style</a:t>
            </a:r>
          </a:p>
          <a:p>
            <a:pPr marL="628553" lvl="2" indent="-171423">
              <a:buFont typeface="Arial" pitchFamily="34" charset="0"/>
              <a:buChar char="–"/>
            </a:pPr>
            <a:r>
              <a:rPr lang="en-AU" sz="900" dirty="0">
                <a:latin typeface="Arial" pitchFamily="34" charset="0"/>
                <a:cs typeface="Arial" pitchFamily="34" charset="0"/>
              </a:rPr>
              <a:t>The Framework Frequently Asked Questions.</a:t>
            </a:r>
          </a:p>
          <a:p>
            <a:pPr marL="628553" lvl="2" indent="-171423"/>
            <a:endParaRPr lang="en-AU" sz="900" dirty="0" smtClean="0">
              <a:latin typeface="Arial" pitchFamily="34" charset="0"/>
              <a:cs typeface="Arial" pitchFamily="34" charset="0"/>
            </a:endParaRPr>
          </a:p>
          <a:p>
            <a:pPr marL="171353" lvl="1" indent="-171423">
              <a:buFont typeface="Arial" pitchFamily="34" charset="0"/>
              <a:buChar char="•"/>
            </a:pPr>
            <a:r>
              <a:rPr lang="en-AU" sz="900" dirty="0" smtClean="0">
                <a:latin typeface="Arial" pitchFamily="34" charset="0"/>
                <a:cs typeface="Arial" pitchFamily="34" charset="0"/>
              </a:rPr>
              <a:t>Companion documents :</a:t>
            </a:r>
          </a:p>
          <a:p>
            <a:pPr marL="628553" lvl="2" indent="-171423">
              <a:buFont typeface="Arial" pitchFamily="34" charset="0"/>
              <a:buChar char="–"/>
            </a:pPr>
            <a:r>
              <a:rPr lang="en-AU" sz="900" i="1" dirty="0" smtClean="0">
                <a:latin typeface="Arial" pitchFamily="34" charset="0"/>
                <a:cs typeface="Arial" pitchFamily="34" charset="0"/>
              </a:rPr>
              <a:t>Australian Professional Standards for Teachers (</a:t>
            </a:r>
            <a:r>
              <a:rPr lang="en-AU" sz="900" dirty="0" smtClean="0">
                <a:latin typeface="Arial" pitchFamily="34" charset="0"/>
                <a:cs typeface="Arial" pitchFamily="34" charset="0"/>
              </a:rPr>
              <a:t>the Standards)</a:t>
            </a:r>
          </a:p>
          <a:p>
            <a:pPr marL="628553" lvl="2" indent="-171423">
              <a:buFont typeface="Arial" pitchFamily="34" charset="0"/>
              <a:buChar char="–"/>
            </a:pPr>
            <a:r>
              <a:rPr lang="en-AU" sz="900" i="1" dirty="0" smtClean="0">
                <a:latin typeface="Arial" pitchFamily="34" charset="0"/>
                <a:cs typeface="Arial" pitchFamily="34" charset="0"/>
              </a:rPr>
              <a:t>Australian Professional Standard for Principals (</a:t>
            </a:r>
            <a:r>
              <a:rPr lang="en-AU" sz="900" dirty="0" smtClean="0">
                <a:latin typeface="Arial" pitchFamily="34" charset="0"/>
                <a:cs typeface="Arial" pitchFamily="34" charset="0"/>
              </a:rPr>
              <a:t>the Standard)</a:t>
            </a:r>
          </a:p>
          <a:p>
            <a:pPr marL="628553" lvl="2" indent="-171423">
              <a:buFont typeface="Arial" pitchFamily="34" charset="0"/>
              <a:buChar char="–"/>
            </a:pPr>
            <a:r>
              <a:rPr lang="en-AU" sz="900" i="1" dirty="0" smtClean="0">
                <a:latin typeface="Arial" pitchFamily="34" charset="0"/>
                <a:cs typeface="Arial" pitchFamily="34" charset="0"/>
              </a:rPr>
              <a:t>Australian Charter for the Professional Learning of Teachers and School Leaders (</a:t>
            </a:r>
            <a:r>
              <a:rPr lang="en-AU" sz="900" dirty="0" smtClean="0">
                <a:latin typeface="Arial" pitchFamily="34" charset="0"/>
                <a:cs typeface="Arial" pitchFamily="34" charset="0"/>
              </a:rPr>
              <a:t>the Charter).</a:t>
            </a:r>
            <a:endParaRPr lang="en-AU" sz="9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5303A82D-0FFE-42EE-97A1-658F6D99F71F}" type="slidenum">
              <a:rPr lang="en-AU" smtClean="0">
                <a:solidFill>
                  <a:prstClr val="black"/>
                </a:solidFill>
              </a:rPr>
              <a:pPr/>
              <a:t>1</a:t>
            </a:fld>
            <a:endParaRPr lang="en-AU" dirty="0">
              <a:solidFill>
                <a:prstClr val="black"/>
              </a:solidFill>
            </a:endParaRPr>
          </a:p>
        </p:txBody>
      </p:sp>
    </p:spTree>
    <p:extLst>
      <p:ext uri="{BB962C8B-B14F-4D97-AF65-F5344CB8AC3E}">
        <p14:creationId xmlns:p14="http://schemas.microsoft.com/office/powerpoint/2010/main" val="1358957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604866"/>
            <a:ext cx="6789738" cy="5112568"/>
          </a:xfrm>
        </p:spPr>
        <p:txBody>
          <a:bodyPr>
            <a:noAutofit/>
          </a:bodyPr>
          <a:lstStyle/>
          <a:p>
            <a:r>
              <a:rPr lang="en-AU" sz="900" b="1" i="1" dirty="0">
                <a:latin typeface="Arial" pitchFamily="34" charset="0"/>
                <a:cs typeface="Arial" pitchFamily="34" charset="0"/>
              </a:rPr>
              <a:t>(Note to facilitator: this slide features in all of the Framework workshop presentations so you may choose to leave it out if you are utilising all of the presentations.)</a:t>
            </a:r>
          </a:p>
          <a:p>
            <a:endParaRPr lang="en-AU" sz="900" b="1" i="1" dirty="0">
              <a:latin typeface="Arial" pitchFamily="34" charset="0"/>
              <a:cs typeface="Arial" pitchFamily="34" charset="0"/>
            </a:endParaRPr>
          </a:p>
          <a:p>
            <a:r>
              <a:rPr lang="en-AU" sz="900" b="1" dirty="0">
                <a:latin typeface="Arial" pitchFamily="34" charset="0"/>
                <a:cs typeface="Arial" pitchFamily="34" charset="0"/>
              </a:rPr>
              <a:t>Purpose</a:t>
            </a:r>
          </a:p>
          <a:p>
            <a:pPr marL="171450" indent="-171450">
              <a:lnSpc>
                <a:spcPct val="100000"/>
              </a:lnSpc>
              <a:spcBef>
                <a:spcPts val="0"/>
              </a:spcBef>
              <a:spcAft>
                <a:spcPts val="0"/>
              </a:spcAft>
              <a:buFont typeface="Arial" pitchFamily="34" charset="0"/>
              <a:buChar char="•"/>
            </a:pPr>
            <a:r>
              <a:rPr lang="en-AU" sz="900" dirty="0" smtClean="0">
                <a:latin typeface="Arial" pitchFamily="34" charset="0"/>
                <a:cs typeface="Arial" pitchFamily="34" charset="0"/>
              </a:rPr>
              <a:t>To highlight that </a:t>
            </a:r>
            <a:r>
              <a:rPr lang="en-AU" sz="900" dirty="0">
                <a:latin typeface="Arial" pitchFamily="34" charset="0"/>
                <a:cs typeface="Arial" pitchFamily="34" charset="0"/>
              </a:rPr>
              <a:t>Australia is positioning itself to be a world leader in </a:t>
            </a:r>
            <a:r>
              <a:rPr lang="en-AU" sz="900" dirty="0" smtClean="0">
                <a:latin typeface="Arial" pitchFamily="34" charset="0"/>
                <a:cs typeface="Arial" pitchFamily="34" charset="0"/>
              </a:rPr>
              <a:t>education.</a:t>
            </a:r>
            <a:endParaRPr lang="en-AU" sz="900" dirty="0">
              <a:latin typeface="Arial" pitchFamily="34" charset="0"/>
              <a:cs typeface="Arial" pitchFamily="34" charset="0"/>
            </a:endParaRPr>
          </a:p>
          <a:p>
            <a:endParaRPr lang="en-AU" sz="900" b="1" dirty="0">
              <a:latin typeface="Arial" pitchFamily="34" charset="0"/>
              <a:cs typeface="Arial" pitchFamily="34" charset="0"/>
            </a:endParaRPr>
          </a:p>
          <a:p>
            <a:r>
              <a:rPr lang="en-AU" sz="900" b="1" dirty="0">
                <a:latin typeface="Arial" pitchFamily="34" charset="0"/>
                <a:cs typeface="Arial" pitchFamily="34" charset="0"/>
              </a:rPr>
              <a:t>Key points to share</a:t>
            </a:r>
          </a:p>
          <a:p>
            <a:pPr marL="171450" indent="-171450">
              <a:buFont typeface="Arial" pitchFamily="34" charset="0"/>
              <a:buChar char="•"/>
              <a:defRPr/>
            </a:pPr>
            <a:r>
              <a:rPr lang="en-AU" sz="900" dirty="0">
                <a:latin typeface="Arial" pitchFamily="34" charset="0"/>
                <a:cs typeface="Arial" pitchFamily="34" charset="0"/>
              </a:rPr>
              <a:t>The </a:t>
            </a:r>
            <a:r>
              <a:rPr lang="en-AU" sz="900" i="1" dirty="0">
                <a:latin typeface="Arial" pitchFamily="34" charset="0"/>
                <a:cs typeface="Arial" pitchFamily="34" charset="0"/>
              </a:rPr>
              <a:t>Melbourne Declaration on Educational Goals for Young Australians </a:t>
            </a:r>
            <a:r>
              <a:rPr lang="en-AU" sz="900" dirty="0">
                <a:latin typeface="Arial" pitchFamily="34" charset="0"/>
                <a:cs typeface="Arial" pitchFamily="34" charset="0"/>
              </a:rPr>
              <a:t>makes clear that Australia aspires not to be among the best in the world, but to be the best. It acknowledges the challenges and opportunities of the 21st century and provides two simple, but powerful, goals to guide Australian education:</a:t>
            </a:r>
          </a:p>
          <a:p>
            <a:pPr marL="628650" lvl="1" indent="-171450">
              <a:buFont typeface="Arial" pitchFamily="34" charset="0"/>
              <a:buChar char="–"/>
              <a:defRPr/>
            </a:pPr>
            <a:r>
              <a:rPr lang="en-AU" sz="900" dirty="0">
                <a:latin typeface="Arial" pitchFamily="34" charset="0"/>
                <a:cs typeface="Arial" pitchFamily="34" charset="0"/>
              </a:rPr>
              <a:t>Goal 1: Australian schooling promotes equity and </a:t>
            </a:r>
            <a:r>
              <a:rPr lang="en-AU" sz="900" dirty="0" smtClean="0">
                <a:latin typeface="Arial" pitchFamily="34" charset="0"/>
                <a:cs typeface="Arial" pitchFamily="34" charset="0"/>
              </a:rPr>
              <a:t>excellence.</a:t>
            </a:r>
            <a:endParaRPr lang="en-AU" sz="900" dirty="0">
              <a:latin typeface="Arial" pitchFamily="34" charset="0"/>
              <a:cs typeface="Arial" pitchFamily="34" charset="0"/>
            </a:endParaRPr>
          </a:p>
          <a:p>
            <a:pPr marL="628650" lvl="1" indent="-171450">
              <a:buFont typeface="Arial" pitchFamily="34" charset="0"/>
              <a:buChar char="–"/>
            </a:pPr>
            <a:r>
              <a:rPr lang="en-AU" sz="900" dirty="0">
                <a:latin typeface="Arial" pitchFamily="34" charset="0"/>
                <a:cs typeface="Arial" pitchFamily="34" charset="0"/>
              </a:rPr>
              <a:t>Goal 2: All young Australians become: </a:t>
            </a:r>
          </a:p>
          <a:p>
            <a:pPr marL="1200150" lvl="3" indent="-171450">
              <a:buFont typeface="Courier New" pitchFamily="49" charset="0"/>
              <a:buChar char="o"/>
            </a:pPr>
            <a:r>
              <a:rPr lang="en-AU" sz="900" dirty="0">
                <a:latin typeface="Arial" pitchFamily="34" charset="0"/>
                <a:cs typeface="Arial" pitchFamily="34" charset="0"/>
              </a:rPr>
              <a:t>successful </a:t>
            </a:r>
            <a:r>
              <a:rPr lang="en-AU" sz="900" dirty="0" smtClean="0">
                <a:latin typeface="Arial" pitchFamily="34" charset="0"/>
                <a:cs typeface="Arial" pitchFamily="34" charset="0"/>
              </a:rPr>
              <a:t>learners.</a:t>
            </a:r>
            <a:endParaRPr lang="en-AU" sz="900" dirty="0">
              <a:latin typeface="Arial" pitchFamily="34" charset="0"/>
              <a:cs typeface="Arial" pitchFamily="34" charset="0"/>
            </a:endParaRPr>
          </a:p>
          <a:p>
            <a:pPr marL="1200150" lvl="3" indent="-171450">
              <a:buFont typeface="Courier New" pitchFamily="49" charset="0"/>
              <a:buChar char="o"/>
            </a:pPr>
            <a:r>
              <a:rPr lang="en-AU" sz="900" dirty="0">
                <a:latin typeface="Arial" pitchFamily="34" charset="0"/>
                <a:cs typeface="Arial" pitchFamily="34" charset="0"/>
              </a:rPr>
              <a:t>confident and creative </a:t>
            </a:r>
            <a:r>
              <a:rPr lang="en-AU" sz="900" dirty="0" smtClean="0">
                <a:latin typeface="Arial" pitchFamily="34" charset="0"/>
                <a:cs typeface="Arial" pitchFamily="34" charset="0"/>
              </a:rPr>
              <a:t>individuals.</a:t>
            </a:r>
            <a:endParaRPr lang="en-AU" sz="900" dirty="0">
              <a:latin typeface="Arial" pitchFamily="34" charset="0"/>
              <a:cs typeface="Arial" pitchFamily="34" charset="0"/>
            </a:endParaRPr>
          </a:p>
          <a:p>
            <a:pPr marL="1200150" lvl="3" indent="-171450">
              <a:buFont typeface="Courier New" pitchFamily="49" charset="0"/>
              <a:buChar char="o"/>
            </a:pPr>
            <a:r>
              <a:rPr lang="en-AU" sz="900" dirty="0">
                <a:latin typeface="Arial" pitchFamily="34" charset="0"/>
                <a:cs typeface="Arial" pitchFamily="34" charset="0"/>
              </a:rPr>
              <a:t>active and informed </a:t>
            </a:r>
            <a:r>
              <a:rPr lang="en-AU" sz="900" dirty="0" smtClean="0">
                <a:latin typeface="Arial" pitchFamily="34" charset="0"/>
                <a:cs typeface="Arial" pitchFamily="34" charset="0"/>
              </a:rPr>
              <a:t>citizens.</a:t>
            </a:r>
            <a:endParaRPr lang="en-AU" sz="900" dirty="0">
              <a:latin typeface="Arial" pitchFamily="34" charset="0"/>
              <a:cs typeface="Arial" pitchFamily="34" charset="0"/>
            </a:endParaRPr>
          </a:p>
          <a:p>
            <a:pPr marL="171450" indent="-171450">
              <a:buFont typeface="Arial" pitchFamily="34" charset="0"/>
              <a:buChar char="•"/>
              <a:defRPr/>
            </a:pPr>
            <a:r>
              <a:rPr lang="en-AU" sz="900" dirty="0">
                <a:latin typeface="Arial" pitchFamily="34" charset="0"/>
                <a:cs typeface="Arial" pitchFamily="34" charset="0"/>
              </a:rPr>
              <a:t>The national education reform agenda has resulted in the following policies which demonstrate a consistent approach in all jurisdictions for all teachers across the country including, but not limited to, the following:</a:t>
            </a:r>
          </a:p>
          <a:p>
            <a:pPr marL="628650" lvl="2" indent="-171450">
              <a:lnSpc>
                <a:spcPct val="100000"/>
              </a:lnSpc>
              <a:spcBef>
                <a:spcPts val="0"/>
              </a:spcBef>
              <a:spcAft>
                <a:spcPts val="0"/>
              </a:spcAft>
              <a:buFont typeface="Arial" pitchFamily="34" charset="0"/>
              <a:buChar char="–"/>
            </a:pPr>
            <a:r>
              <a:rPr lang="en-AU" sz="900" dirty="0">
                <a:latin typeface="Arial" pitchFamily="34" charset="0"/>
                <a:cs typeface="Arial" pitchFamily="34" charset="0"/>
              </a:rPr>
              <a:t>Australian Professional Standards for </a:t>
            </a:r>
            <a:r>
              <a:rPr lang="en-AU" sz="900" dirty="0" smtClean="0">
                <a:latin typeface="Arial" pitchFamily="34" charset="0"/>
                <a:cs typeface="Arial" pitchFamily="34" charset="0"/>
              </a:rPr>
              <a:t>Teachers</a:t>
            </a:r>
            <a:endParaRPr lang="en-AU" sz="900" dirty="0">
              <a:latin typeface="Arial" pitchFamily="34" charset="0"/>
              <a:cs typeface="Arial" pitchFamily="34" charset="0"/>
            </a:endParaRPr>
          </a:p>
          <a:p>
            <a:pPr marL="628650" lvl="2" indent="-171450">
              <a:lnSpc>
                <a:spcPct val="100000"/>
              </a:lnSpc>
              <a:spcBef>
                <a:spcPts val="0"/>
              </a:spcBef>
              <a:spcAft>
                <a:spcPts val="0"/>
              </a:spcAft>
              <a:buFont typeface="Arial" pitchFamily="34" charset="0"/>
              <a:buChar char="–"/>
            </a:pPr>
            <a:r>
              <a:rPr lang="en-AU" sz="900" dirty="0">
                <a:latin typeface="Arial" pitchFamily="34" charset="0"/>
                <a:cs typeface="Arial" pitchFamily="34" charset="0"/>
              </a:rPr>
              <a:t>Australian Professional Standard for </a:t>
            </a:r>
            <a:r>
              <a:rPr lang="en-AU" sz="900" dirty="0" smtClean="0">
                <a:latin typeface="Arial" pitchFamily="34" charset="0"/>
                <a:cs typeface="Arial" pitchFamily="34" charset="0"/>
              </a:rPr>
              <a:t>Principals</a:t>
            </a:r>
            <a:endParaRPr lang="en-AU" sz="900" dirty="0">
              <a:latin typeface="Arial" pitchFamily="34" charset="0"/>
              <a:cs typeface="Arial" pitchFamily="34" charset="0"/>
            </a:endParaRPr>
          </a:p>
          <a:p>
            <a:pPr marL="628650" lvl="1" indent="-171450">
              <a:buFont typeface="Arial" pitchFamily="34" charset="0"/>
              <a:buChar char="–"/>
            </a:pPr>
            <a:r>
              <a:rPr lang="en-AU" sz="900" dirty="0">
                <a:latin typeface="Arial" pitchFamily="34" charset="0"/>
                <a:cs typeface="Arial" pitchFamily="34" charset="0"/>
              </a:rPr>
              <a:t>Accreditation of Initial Teacher Education Programs in Australia: Standards and </a:t>
            </a:r>
            <a:r>
              <a:rPr lang="en-AU" sz="900" dirty="0" smtClean="0">
                <a:latin typeface="Arial" pitchFamily="34" charset="0"/>
                <a:cs typeface="Arial" pitchFamily="34" charset="0"/>
              </a:rPr>
              <a:t>Procedures</a:t>
            </a:r>
            <a:endParaRPr lang="en-AU" sz="900" dirty="0">
              <a:latin typeface="Arial" pitchFamily="34" charset="0"/>
              <a:cs typeface="Arial" pitchFamily="34" charset="0"/>
            </a:endParaRPr>
          </a:p>
          <a:p>
            <a:pPr marL="628650" lvl="1" indent="-171450">
              <a:buFont typeface="Arial" pitchFamily="34" charset="0"/>
              <a:buChar char="–"/>
            </a:pPr>
            <a:r>
              <a:rPr lang="en-AU" sz="900" dirty="0">
                <a:latin typeface="Arial" pitchFamily="34" charset="0"/>
                <a:cs typeface="Arial" pitchFamily="34" charset="0"/>
              </a:rPr>
              <a:t>Nationally Consistent Registration of Teachers in </a:t>
            </a:r>
            <a:r>
              <a:rPr lang="en-AU" sz="900" dirty="0" smtClean="0">
                <a:latin typeface="Arial" pitchFamily="34" charset="0"/>
                <a:cs typeface="Arial" pitchFamily="34" charset="0"/>
              </a:rPr>
              <a:t>Australia</a:t>
            </a:r>
          </a:p>
          <a:p>
            <a:pPr marL="628650" lvl="1" indent="-171450">
              <a:buFont typeface="Arial" pitchFamily="34" charset="0"/>
              <a:buChar char="–"/>
            </a:pPr>
            <a:r>
              <a:rPr lang="en-AU" sz="900" dirty="0" smtClean="0">
                <a:latin typeface="Arial" pitchFamily="34" charset="0"/>
                <a:cs typeface="Arial" pitchFamily="34" charset="0"/>
              </a:rPr>
              <a:t>Certification of Highly Accomplished and Lead Teachers in Australia</a:t>
            </a:r>
            <a:endParaRPr lang="en-AU" sz="900" dirty="0">
              <a:latin typeface="Arial" pitchFamily="34" charset="0"/>
              <a:cs typeface="Arial" pitchFamily="34" charset="0"/>
            </a:endParaRPr>
          </a:p>
          <a:p>
            <a:pPr marL="628650" lvl="2" indent="-171450">
              <a:lnSpc>
                <a:spcPct val="100000"/>
              </a:lnSpc>
              <a:spcBef>
                <a:spcPts val="0"/>
              </a:spcBef>
              <a:spcAft>
                <a:spcPts val="0"/>
              </a:spcAft>
              <a:buFont typeface="Arial" pitchFamily="34" charset="0"/>
              <a:buChar char="–"/>
            </a:pPr>
            <a:r>
              <a:rPr lang="en-AU" sz="900" dirty="0">
                <a:latin typeface="Arial" pitchFamily="34" charset="0"/>
                <a:cs typeface="Arial" pitchFamily="34" charset="0"/>
              </a:rPr>
              <a:t>Australian Teacher Performance and Development </a:t>
            </a:r>
            <a:r>
              <a:rPr lang="en-AU" sz="900" dirty="0" smtClean="0">
                <a:latin typeface="Arial" pitchFamily="34" charset="0"/>
                <a:cs typeface="Arial" pitchFamily="34" charset="0"/>
              </a:rPr>
              <a:t>Framework</a:t>
            </a:r>
            <a:endParaRPr lang="en-AU" sz="900" dirty="0">
              <a:latin typeface="Arial" pitchFamily="34" charset="0"/>
              <a:cs typeface="Arial" pitchFamily="34" charset="0"/>
            </a:endParaRPr>
          </a:p>
          <a:p>
            <a:pPr marL="628650" lvl="2" indent="-171450">
              <a:lnSpc>
                <a:spcPct val="100000"/>
              </a:lnSpc>
              <a:spcBef>
                <a:spcPts val="0"/>
              </a:spcBef>
              <a:spcAft>
                <a:spcPts val="0"/>
              </a:spcAft>
              <a:buFont typeface="Arial" pitchFamily="34" charset="0"/>
              <a:buChar char="–"/>
            </a:pPr>
            <a:r>
              <a:rPr lang="en-AU" sz="900" dirty="0">
                <a:latin typeface="Arial" pitchFamily="34" charset="0"/>
                <a:cs typeface="Arial" pitchFamily="34" charset="0"/>
              </a:rPr>
              <a:t>Australian Charter for the Professional Learning of Teachers and School </a:t>
            </a:r>
            <a:r>
              <a:rPr lang="en-AU" sz="900" dirty="0" smtClean="0">
                <a:latin typeface="Arial" pitchFamily="34" charset="0"/>
                <a:cs typeface="Arial" pitchFamily="34" charset="0"/>
              </a:rPr>
              <a:t>Leaders</a:t>
            </a:r>
            <a:endParaRPr lang="en-AU" sz="900" dirty="0">
              <a:latin typeface="Arial" pitchFamily="34" charset="0"/>
              <a:cs typeface="Arial" pitchFamily="34" charset="0"/>
            </a:endParaRPr>
          </a:p>
          <a:p>
            <a:pPr marL="628650" lvl="2" indent="-171450">
              <a:lnSpc>
                <a:spcPct val="100000"/>
              </a:lnSpc>
              <a:spcBef>
                <a:spcPts val="0"/>
              </a:spcBef>
              <a:spcAft>
                <a:spcPts val="0"/>
              </a:spcAft>
              <a:buFont typeface="Arial" pitchFamily="34" charset="0"/>
              <a:buChar char="–"/>
            </a:pPr>
            <a:r>
              <a:rPr lang="en-AU" sz="900" dirty="0">
                <a:latin typeface="Arial" pitchFamily="34" charset="0"/>
                <a:cs typeface="Arial" pitchFamily="34" charset="0"/>
              </a:rPr>
              <a:t>National Plan for School </a:t>
            </a:r>
            <a:r>
              <a:rPr lang="en-AU" sz="900" dirty="0" smtClean="0">
                <a:latin typeface="Arial" pitchFamily="34" charset="0"/>
                <a:cs typeface="Arial" pitchFamily="34" charset="0"/>
              </a:rPr>
              <a:t>Improvement</a:t>
            </a:r>
            <a:endParaRPr lang="en-AU" sz="900" dirty="0">
              <a:latin typeface="Arial" pitchFamily="34" charset="0"/>
              <a:cs typeface="Arial" pitchFamily="34" charset="0"/>
            </a:endParaRPr>
          </a:p>
          <a:p>
            <a:pPr marL="628650" lvl="2" indent="-171450">
              <a:lnSpc>
                <a:spcPct val="100000"/>
              </a:lnSpc>
              <a:spcBef>
                <a:spcPts val="0"/>
              </a:spcBef>
              <a:spcAft>
                <a:spcPts val="0"/>
              </a:spcAft>
              <a:buFont typeface="Arial" pitchFamily="34" charset="0"/>
              <a:buChar char="–"/>
            </a:pPr>
            <a:r>
              <a:rPr lang="en-AU" sz="900" dirty="0">
                <a:latin typeface="Arial" pitchFamily="34" charset="0"/>
                <a:cs typeface="Arial" pitchFamily="34" charset="0"/>
              </a:rPr>
              <a:t>The Australian </a:t>
            </a:r>
            <a:r>
              <a:rPr lang="en-AU" sz="900" dirty="0" smtClean="0">
                <a:latin typeface="Arial" pitchFamily="34" charset="0"/>
                <a:cs typeface="Arial" pitchFamily="34" charset="0"/>
              </a:rPr>
              <a:t>Curriculum</a:t>
            </a:r>
            <a:endParaRPr lang="en-AU" sz="900" dirty="0">
              <a:latin typeface="Arial" pitchFamily="34" charset="0"/>
              <a:cs typeface="Arial" pitchFamily="34" charset="0"/>
            </a:endParaRPr>
          </a:p>
          <a:p>
            <a:pPr marL="628650" lvl="2" indent="-171450">
              <a:lnSpc>
                <a:spcPct val="100000"/>
              </a:lnSpc>
              <a:spcBef>
                <a:spcPts val="0"/>
              </a:spcBef>
              <a:spcAft>
                <a:spcPts val="0"/>
              </a:spcAft>
              <a:buFont typeface="Arial" pitchFamily="34" charset="0"/>
              <a:buChar char="–"/>
            </a:pPr>
            <a:r>
              <a:rPr lang="en-AU" sz="900" dirty="0">
                <a:latin typeface="Arial" pitchFamily="34" charset="0"/>
                <a:cs typeface="Arial" pitchFamily="34" charset="0"/>
              </a:rPr>
              <a:t>National Quality Framework for Early Childhood Education and </a:t>
            </a:r>
            <a:r>
              <a:rPr lang="en-AU" sz="900" dirty="0" smtClean="0">
                <a:latin typeface="Arial" pitchFamily="34" charset="0"/>
                <a:cs typeface="Arial" pitchFamily="34" charset="0"/>
              </a:rPr>
              <a:t>Care</a:t>
            </a:r>
            <a:endParaRPr lang="en-AU" sz="900" dirty="0">
              <a:latin typeface="Arial" pitchFamily="34" charset="0"/>
              <a:cs typeface="Arial" pitchFamily="34" charset="0"/>
            </a:endParaRPr>
          </a:p>
          <a:p>
            <a:pPr marL="628650" lvl="2" indent="-171450">
              <a:lnSpc>
                <a:spcPct val="100000"/>
              </a:lnSpc>
              <a:spcBef>
                <a:spcPts val="0"/>
              </a:spcBef>
              <a:spcAft>
                <a:spcPts val="0"/>
              </a:spcAft>
              <a:buFont typeface="Arial" pitchFamily="34" charset="0"/>
              <a:buChar char="–"/>
            </a:pPr>
            <a:r>
              <a:rPr lang="en-AU" sz="900" dirty="0">
                <a:latin typeface="Arial" pitchFamily="34" charset="0"/>
                <a:cs typeface="Arial" pitchFamily="34" charset="0"/>
              </a:rPr>
              <a:t>Early Years Learning Framework and National Quality </a:t>
            </a:r>
            <a:r>
              <a:rPr lang="en-AU" sz="900" dirty="0" smtClean="0">
                <a:latin typeface="Arial" pitchFamily="34" charset="0"/>
                <a:cs typeface="Arial" pitchFamily="34" charset="0"/>
              </a:rPr>
              <a:t>Standard.</a:t>
            </a:r>
            <a:endParaRPr lang="en-AU" sz="900" dirty="0">
              <a:latin typeface="Arial" pitchFamily="34" charset="0"/>
              <a:cs typeface="Arial" pitchFamily="34" charset="0"/>
            </a:endParaRPr>
          </a:p>
          <a:p>
            <a:pPr marL="457200" lvl="2" indent="0">
              <a:lnSpc>
                <a:spcPct val="100000"/>
              </a:lnSpc>
              <a:spcBef>
                <a:spcPts val="0"/>
              </a:spcBef>
              <a:spcAft>
                <a:spcPts val="0"/>
              </a:spcAft>
              <a:buFont typeface="Arial" pitchFamily="34" charset="0"/>
              <a:buChar char="–"/>
            </a:pPr>
            <a:endParaRPr lang="en-AU" sz="900" dirty="0">
              <a:latin typeface="Arial" pitchFamily="34" charset="0"/>
              <a:cs typeface="Arial" pitchFamily="34" charset="0"/>
            </a:endParaRPr>
          </a:p>
          <a:p>
            <a:pPr marL="0" lvl="1" indent="0">
              <a:lnSpc>
                <a:spcPct val="100000"/>
              </a:lnSpc>
              <a:spcBef>
                <a:spcPts val="0"/>
              </a:spcBef>
              <a:spcAft>
                <a:spcPts val="0"/>
              </a:spcAft>
              <a:buFont typeface="Arial" pitchFamily="34" charset="0"/>
              <a:buNone/>
            </a:pPr>
            <a:r>
              <a:rPr lang="en-AU" sz="900" b="1" dirty="0">
                <a:latin typeface="Arial" pitchFamily="34" charset="0"/>
                <a:cs typeface="Arial" pitchFamily="34" charset="0"/>
              </a:rPr>
              <a:t>Research</a:t>
            </a:r>
          </a:p>
          <a:p>
            <a:pPr marL="171450" indent="-171450">
              <a:buFont typeface="Arial" pitchFamily="34" charset="0"/>
              <a:buChar char="•"/>
            </a:pPr>
            <a:r>
              <a:rPr lang="en-AU" sz="900" dirty="0" smtClean="0">
                <a:latin typeface="Arial" pitchFamily="34" charset="0"/>
                <a:cs typeface="Arial" pitchFamily="34" charset="0"/>
              </a:rPr>
              <a:t>‘Over </a:t>
            </a:r>
            <a:r>
              <a:rPr lang="en-AU" sz="900" dirty="0">
                <a:latin typeface="Arial" pitchFamily="34" charset="0"/>
                <a:cs typeface="Arial" pitchFamily="34" charset="0"/>
              </a:rPr>
              <a:t>the next decade Australia should aspire to improve outcomes for all young Australians to become second to none amongst the world’s best school </a:t>
            </a:r>
            <a:r>
              <a:rPr lang="en-AU" sz="900" dirty="0" smtClean="0">
                <a:latin typeface="Arial" pitchFamily="34" charset="0"/>
                <a:cs typeface="Arial" pitchFamily="34" charset="0"/>
              </a:rPr>
              <a:t>systems’ (</a:t>
            </a:r>
            <a:r>
              <a:rPr lang="en-US" sz="900" dirty="0" err="1">
                <a:latin typeface="Arial" pitchFamily="34" charset="0"/>
                <a:cs typeface="Arial" pitchFamily="34" charset="0"/>
              </a:rPr>
              <a:t>MCEETYA</a:t>
            </a:r>
            <a:r>
              <a:rPr lang="en-US" sz="900" dirty="0">
                <a:latin typeface="Arial" pitchFamily="34" charset="0"/>
                <a:cs typeface="Arial" pitchFamily="34" charset="0"/>
              </a:rPr>
              <a:t> </a:t>
            </a:r>
            <a:r>
              <a:rPr lang="en-US" sz="900" dirty="0" smtClean="0">
                <a:latin typeface="Arial" pitchFamily="34" charset="0"/>
                <a:cs typeface="Arial" pitchFamily="34" charset="0"/>
              </a:rPr>
              <a:t>2008, </a:t>
            </a:r>
            <a:r>
              <a:rPr lang="en-US" sz="900" dirty="0">
                <a:latin typeface="Arial" pitchFamily="34" charset="0"/>
                <a:cs typeface="Arial" pitchFamily="34" charset="0"/>
              </a:rPr>
              <a:t>p 5</a:t>
            </a:r>
            <a:r>
              <a:rPr lang="en-US" sz="900" dirty="0" smtClean="0">
                <a:latin typeface="Arial" pitchFamily="34" charset="0"/>
                <a:cs typeface="Arial" pitchFamily="34" charset="0"/>
              </a:rPr>
              <a:t>)</a:t>
            </a:r>
            <a:r>
              <a:rPr lang="en-AU" sz="900" dirty="0" smtClean="0">
                <a:latin typeface="Arial" pitchFamily="34" charset="0"/>
                <a:cs typeface="Arial" pitchFamily="34" charset="0"/>
              </a:rPr>
              <a:t>.</a:t>
            </a:r>
            <a:endParaRPr lang="en-AU" sz="900" dirty="0">
              <a:latin typeface="Arial" pitchFamily="34" charset="0"/>
              <a:cs typeface="Arial" pitchFamily="34" charset="0"/>
            </a:endParaRPr>
          </a:p>
          <a:p>
            <a:pPr marL="171450" indent="-171450">
              <a:buFont typeface="Arial" pitchFamily="34" charset="0"/>
              <a:buChar char="•"/>
            </a:pPr>
            <a:r>
              <a:rPr lang="en-AU" sz="900" dirty="0" smtClean="0">
                <a:latin typeface="Arial" pitchFamily="34" charset="0"/>
                <a:cs typeface="Arial" pitchFamily="34" charset="0"/>
              </a:rPr>
              <a:t>‘Together</a:t>
            </a:r>
            <a:r>
              <a:rPr lang="en-AU" sz="900" dirty="0">
                <a:latin typeface="Arial" pitchFamily="34" charset="0"/>
                <a:cs typeface="Arial" pitchFamily="34" charset="0"/>
              </a:rPr>
              <a:t>, all Australian governments commit to working with all school sectors and the broader community to achieve the educational goals for young </a:t>
            </a:r>
            <a:r>
              <a:rPr lang="en-AU" sz="900" dirty="0" smtClean="0">
                <a:latin typeface="Arial" pitchFamily="34" charset="0"/>
                <a:cs typeface="Arial" pitchFamily="34" charset="0"/>
              </a:rPr>
              <a:t>Australians’ (</a:t>
            </a:r>
            <a:r>
              <a:rPr lang="en-US" sz="900" dirty="0" err="1">
                <a:latin typeface="Arial" pitchFamily="34" charset="0"/>
                <a:cs typeface="Arial" pitchFamily="34" charset="0"/>
              </a:rPr>
              <a:t>MCEETYA</a:t>
            </a:r>
            <a:r>
              <a:rPr lang="en-US" sz="900" dirty="0">
                <a:latin typeface="Arial" pitchFamily="34" charset="0"/>
                <a:cs typeface="Arial" pitchFamily="34" charset="0"/>
              </a:rPr>
              <a:t> </a:t>
            </a:r>
            <a:r>
              <a:rPr lang="en-US" sz="900" dirty="0" smtClean="0">
                <a:latin typeface="Arial" pitchFamily="34" charset="0"/>
                <a:cs typeface="Arial" pitchFamily="34" charset="0"/>
              </a:rPr>
              <a:t>2008, p. 10).</a:t>
            </a:r>
            <a:endParaRPr lang="en-AU" sz="1000" b="0" baseline="0" dirty="0" smtClean="0">
              <a:solidFill>
                <a:schemeClr val="tx1"/>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FE918C3E-D773-41AE-B3E4-79E2DCC1FD41}" type="slidenum">
              <a:rPr lang="en-AU" smtClean="0">
                <a:solidFill>
                  <a:prstClr val="black"/>
                </a:solidFill>
              </a:rPr>
              <a:pPr/>
              <a:t>2</a:t>
            </a:fld>
            <a:endParaRPr lang="en-AU" dirty="0">
              <a:solidFill>
                <a:prstClr val="black"/>
              </a:solidFill>
            </a:endParaRPr>
          </a:p>
        </p:txBody>
      </p:sp>
    </p:spTree>
    <p:extLst>
      <p:ext uri="{BB962C8B-B14F-4D97-AF65-F5344CB8AC3E}">
        <p14:creationId xmlns:p14="http://schemas.microsoft.com/office/powerpoint/2010/main" val="4278866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4713" y="500063"/>
            <a:ext cx="4964112" cy="3724275"/>
          </a:xfrm>
        </p:spPr>
      </p:sp>
      <p:sp>
        <p:nvSpPr>
          <p:cNvPr id="3" name="Notes Placeholder 2"/>
          <p:cNvSpPr>
            <a:spLocks noGrp="1"/>
          </p:cNvSpPr>
          <p:nvPr>
            <p:ph type="body" idx="1"/>
          </p:nvPr>
        </p:nvSpPr>
        <p:spPr>
          <a:xfrm>
            <a:off x="0" y="4316833"/>
            <a:ext cx="6789600" cy="5612979"/>
          </a:xfrm>
        </p:spPr>
        <p:txBody>
          <a:bodyPr/>
          <a:lstStyle/>
          <a:p>
            <a:pPr marL="0" indent="0"/>
            <a:r>
              <a:rPr lang="en-AU" sz="900" b="1" baseline="0" dirty="0" smtClean="0">
                <a:latin typeface="Arial" pitchFamily="34" charset="0"/>
                <a:cs typeface="Arial" pitchFamily="34" charset="0"/>
              </a:rPr>
              <a:t>Purpose</a:t>
            </a:r>
          </a:p>
          <a:p>
            <a:pPr marL="171450" indent="-171450">
              <a:buFont typeface="Arial" pitchFamily="34" charset="0"/>
              <a:buChar char="•"/>
            </a:pPr>
            <a:r>
              <a:rPr lang="en-AU" sz="900" dirty="0" smtClean="0">
                <a:latin typeface="Arial" pitchFamily="34" charset="0"/>
                <a:cs typeface="Arial" pitchFamily="34" charset="0"/>
              </a:rPr>
              <a:t>To fo</a:t>
            </a:r>
            <a:r>
              <a:rPr lang="en-AU" sz="900" b="0" baseline="0" dirty="0" smtClean="0">
                <a:latin typeface="Arial" pitchFamily="34" charset="0"/>
                <a:cs typeface="Arial" pitchFamily="34" charset="0"/>
              </a:rPr>
              <a:t>cus on where </a:t>
            </a:r>
            <a:r>
              <a:rPr lang="en-AU" sz="900" dirty="0" smtClean="0">
                <a:latin typeface="Arial" pitchFamily="34" charset="0"/>
                <a:cs typeface="Arial" pitchFamily="34" charset="0"/>
              </a:rPr>
              <a:t>the </a:t>
            </a:r>
            <a:r>
              <a:rPr lang="en-AU" sz="900" b="0" baseline="0" dirty="0" smtClean="0">
                <a:latin typeface="Arial" pitchFamily="34" charset="0"/>
                <a:cs typeface="Arial" pitchFamily="34" charset="0"/>
              </a:rPr>
              <a:t>cycle and essential elements fit within a performance and development culture.</a:t>
            </a:r>
          </a:p>
          <a:p>
            <a:pPr marL="0" indent="0"/>
            <a:endParaRPr lang="en-AU" sz="900" b="1" baseline="0" dirty="0" smtClean="0">
              <a:latin typeface="Arial" pitchFamily="34" charset="0"/>
              <a:cs typeface="Arial" pitchFamily="34" charset="0"/>
            </a:endParaRPr>
          </a:p>
          <a:p>
            <a:pPr marL="0" indent="0"/>
            <a:r>
              <a:rPr lang="en-AU" sz="900" b="1" baseline="0" dirty="0" smtClean="0">
                <a:latin typeface="Arial" pitchFamily="34" charset="0"/>
                <a:cs typeface="Arial" pitchFamily="34" charset="0"/>
              </a:rPr>
              <a:t>Key points to share</a:t>
            </a:r>
          </a:p>
          <a:p>
            <a:pPr marL="171450" indent="-171450">
              <a:buFont typeface="Arial" pitchFamily="34" charset="0"/>
              <a:buChar char="•"/>
            </a:pPr>
            <a:r>
              <a:rPr lang="en-AU" sz="900" b="1" i="1" dirty="0">
                <a:latin typeface="Arial" pitchFamily="34" charset="0"/>
                <a:cs typeface="Arial" pitchFamily="34" charset="0"/>
              </a:rPr>
              <a:t>A focus on student outcomes </a:t>
            </a:r>
            <a:r>
              <a:rPr lang="en-AU" sz="900" b="1" dirty="0">
                <a:latin typeface="Arial" pitchFamily="34" charset="0"/>
                <a:cs typeface="Arial" pitchFamily="34" charset="0"/>
              </a:rPr>
              <a:t>-</a:t>
            </a:r>
            <a:r>
              <a:rPr lang="en-AU" sz="900" dirty="0">
                <a:latin typeface="Arial" pitchFamily="34" charset="0"/>
                <a:cs typeface="Arial" pitchFamily="34" charset="0"/>
              </a:rPr>
              <a:t> </a:t>
            </a:r>
            <a:r>
              <a:rPr lang="en-US" sz="900" dirty="0">
                <a:latin typeface="Arial" pitchFamily="34" charset="0"/>
                <a:cs typeface="Arial" pitchFamily="34" charset="0"/>
              </a:rPr>
              <a:t>Improving teaching is not an end in itself. It is directed  at improving outcomes for students. The Framework defines student outcomes broadly to include student learning, engagement in learning and wellbeing, and acknowledges that these can be measured in a variety of ways.</a:t>
            </a:r>
            <a:endParaRPr lang="en-AU" sz="900" dirty="0">
              <a:latin typeface="Arial" pitchFamily="34" charset="0"/>
              <a:cs typeface="Arial" pitchFamily="34" charset="0"/>
            </a:endParaRPr>
          </a:p>
          <a:p>
            <a:pPr marL="171450" indent="-171450">
              <a:buFont typeface="Arial" pitchFamily="34" charset="0"/>
              <a:buChar char="•"/>
            </a:pPr>
            <a:r>
              <a:rPr lang="en-AU" sz="900" b="1" i="1" dirty="0">
                <a:latin typeface="Arial" pitchFamily="34" charset="0"/>
                <a:cs typeface="Arial" pitchFamily="34" charset="0"/>
              </a:rPr>
              <a:t>A clear understanding of effective teaching </a:t>
            </a:r>
            <a:r>
              <a:rPr lang="en-AU" sz="900" b="1" dirty="0">
                <a:latin typeface="Arial" pitchFamily="34" charset="0"/>
                <a:cs typeface="Arial" pitchFamily="34" charset="0"/>
              </a:rPr>
              <a:t>– </a:t>
            </a:r>
            <a:r>
              <a:rPr lang="en-AU" sz="900" dirty="0">
                <a:latin typeface="Arial" pitchFamily="34" charset="0"/>
                <a:cs typeface="Arial" pitchFamily="34" charset="0"/>
              </a:rPr>
              <a:t> The Australian Professional Standards for Teachers outline what teachers should know and be able to do at four career stages. The Standards should be seen as providing the basis and a common language for coming to a shared understanding of what effective teaching looks like in the context of a particular school at a particular time. </a:t>
            </a:r>
          </a:p>
          <a:p>
            <a:pPr marL="171450" indent="-171450">
              <a:buFont typeface="Arial" pitchFamily="34" charset="0"/>
              <a:buChar char="•"/>
            </a:pPr>
            <a:r>
              <a:rPr lang="en-AU" sz="900" b="1" i="1" dirty="0">
                <a:latin typeface="Arial" pitchFamily="34" charset="0"/>
                <a:cs typeface="Arial" pitchFamily="34" charset="0"/>
              </a:rPr>
              <a:t>Leadership</a:t>
            </a:r>
            <a:r>
              <a:rPr lang="en-AU" sz="900" b="1" dirty="0">
                <a:latin typeface="Arial" pitchFamily="34" charset="0"/>
                <a:cs typeface="Arial" pitchFamily="34" charset="0"/>
              </a:rPr>
              <a:t> - </a:t>
            </a:r>
            <a:r>
              <a:rPr lang="en-AU" sz="900" dirty="0">
                <a:latin typeface="Arial" pitchFamily="34" charset="0"/>
                <a:cs typeface="Arial" pitchFamily="34" charset="0"/>
              </a:rPr>
              <a:t>Research is clear on the critical role of leaders in creating a culture of performance and development. While it is acknowledged that principals have a central role, a performance and development culture cannot be driven by one person alone. A truly effective approach is characterised by a shared commitment to improvement and an acceptance that teachers have a powerful role to play in each others’ development, as well as their own. </a:t>
            </a:r>
          </a:p>
          <a:p>
            <a:pPr marL="171450" indent="-171450">
              <a:buFont typeface="Arial" pitchFamily="34" charset="0"/>
              <a:buChar char="•"/>
            </a:pPr>
            <a:r>
              <a:rPr lang="en-AU" sz="900" b="1" i="1" dirty="0">
                <a:latin typeface="Arial" pitchFamily="34" charset="0"/>
                <a:cs typeface="Arial" pitchFamily="34" charset="0"/>
              </a:rPr>
              <a:t>Flexibility</a:t>
            </a:r>
            <a:r>
              <a:rPr lang="en-AU" sz="900" b="1" dirty="0">
                <a:latin typeface="Arial" pitchFamily="34" charset="0"/>
                <a:cs typeface="Arial" pitchFamily="34" charset="0"/>
              </a:rPr>
              <a:t> - </a:t>
            </a:r>
            <a:r>
              <a:rPr lang="en-AU" sz="900" dirty="0">
                <a:latin typeface="Arial" pitchFamily="34" charset="0"/>
                <a:cs typeface="Arial" pitchFamily="34" charset="0"/>
              </a:rPr>
              <a:t>All schools are different, and need to respond to their unique contexts and histories. Schools vary widely in their existing approaches to teacher performance and development. The draft Framework describes the elements of an effective approach to teacher performance and development, but acknowledges that these elements will look different in each school. </a:t>
            </a:r>
          </a:p>
          <a:p>
            <a:pPr marL="171450" indent="-171450">
              <a:buFont typeface="Arial" pitchFamily="34" charset="0"/>
              <a:buChar char="•"/>
            </a:pPr>
            <a:r>
              <a:rPr lang="en-AU" sz="900" b="1" i="1" dirty="0">
                <a:latin typeface="Arial" pitchFamily="34" charset="0"/>
                <a:cs typeface="Arial" pitchFamily="34" charset="0"/>
              </a:rPr>
              <a:t>Coherence</a:t>
            </a:r>
            <a:r>
              <a:rPr lang="en-AU" sz="900" dirty="0">
                <a:latin typeface="Arial" pitchFamily="34" charset="0"/>
                <a:cs typeface="Arial" pitchFamily="34" charset="0"/>
              </a:rPr>
              <a:t> – Performance and development processes and teacher goals should reflect the overall approach to teaching and learning within a school, and should be consistent with the school plans. Alignment to school plans and school-wide approaches to professional learning are particularly important</a:t>
            </a:r>
            <a:r>
              <a:rPr lang="en-AU" sz="900" dirty="0" smtClean="0">
                <a:latin typeface="Arial" pitchFamily="34" charset="0"/>
                <a:cs typeface="Arial" pitchFamily="34" charset="0"/>
              </a:rPr>
              <a:t>.</a:t>
            </a:r>
          </a:p>
          <a:p>
            <a:pPr marL="171450" indent="-171450">
              <a:buFont typeface="Arial" pitchFamily="34" charset="0"/>
              <a:buChar char="•"/>
            </a:pPr>
            <a:r>
              <a:rPr lang="en-AU" sz="900" dirty="0" smtClean="0">
                <a:latin typeface="Arial" pitchFamily="34" charset="0"/>
                <a:cs typeface="Arial" pitchFamily="34" charset="0"/>
              </a:rPr>
              <a:t>Formal performance</a:t>
            </a:r>
            <a:r>
              <a:rPr lang="en-AU" sz="900" baseline="0" dirty="0" smtClean="0">
                <a:latin typeface="Arial" pitchFamily="34" charset="0"/>
                <a:cs typeface="Arial" pitchFamily="34" charset="0"/>
              </a:rPr>
              <a:t> and development procedures are important, but excessive attention to process is a common feature of less successful approaches.  It is therefore important to focus on the factors that need to be in place for a performance and development culture to flourish and to situate the cycle within the performance development culture.</a:t>
            </a:r>
          </a:p>
          <a:p>
            <a:pPr marL="171450" indent="-171450">
              <a:buFont typeface="Arial" pitchFamily="34" charset="0"/>
              <a:buChar char="•"/>
            </a:pPr>
            <a:endParaRPr lang="en-AU" sz="900" dirty="0">
              <a:latin typeface="Arial" pitchFamily="34" charset="0"/>
              <a:cs typeface="Arial" pitchFamily="34" charset="0"/>
            </a:endParaRPr>
          </a:p>
          <a:p>
            <a:r>
              <a:rPr lang="en-AU" sz="900" b="1" dirty="0" smtClean="0">
                <a:latin typeface="Arial" pitchFamily="34" charset="0"/>
                <a:cs typeface="Arial" pitchFamily="34" charset="0"/>
              </a:rPr>
              <a:t>Research</a:t>
            </a:r>
          </a:p>
          <a:p>
            <a:pPr marL="171450" indent="-171450">
              <a:buFont typeface="Arial" pitchFamily="34" charset="0"/>
              <a:buChar char="•"/>
            </a:pPr>
            <a:r>
              <a:rPr lang="en-AU" sz="900" dirty="0" smtClean="0">
                <a:latin typeface="Arial" pitchFamily="34" charset="0"/>
                <a:cs typeface="Arial" pitchFamily="34" charset="0"/>
              </a:rPr>
              <a:t>‘To </a:t>
            </a:r>
            <a:r>
              <a:rPr lang="en-AU" sz="900" dirty="0">
                <a:latin typeface="Arial" pitchFamily="34" charset="0"/>
                <a:cs typeface="Arial" pitchFamily="34" charset="0"/>
              </a:rPr>
              <a:t>introduce and sustain an effective school-based </a:t>
            </a:r>
            <a:r>
              <a:rPr lang="en-AU" sz="900" dirty="0" smtClean="0">
                <a:latin typeface="Arial" pitchFamily="34" charset="0"/>
                <a:cs typeface="Arial" pitchFamily="34" charset="0"/>
              </a:rPr>
              <a:t>performance and development </a:t>
            </a:r>
            <a:r>
              <a:rPr lang="en-AU" sz="900" dirty="0">
                <a:latin typeface="Arial" pitchFamily="34" charset="0"/>
                <a:cs typeface="Arial" pitchFamily="34" charset="0"/>
              </a:rPr>
              <a:t>system, a culture must exist among school leaders and teachers that is open to feedback and serious about performance and development—that is, a culture that sees performance management as much more than ticking boxes and development as much more than gaining credentials. The need for such a culture to exist makes it very difficult simply to impose a </a:t>
            </a:r>
            <a:r>
              <a:rPr lang="en-AU" sz="900" dirty="0" smtClean="0">
                <a:latin typeface="Arial" pitchFamily="34" charset="0"/>
                <a:cs typeface="Arial" pitchFamily="34" charset="0"/>
              </a:rPr>
              <a:t>performance and development </a:t>
            </a:r>
            <a:r>
              <a:rPr lang="en-AU" sz="900" dirty="0">
                <a:latin typeface="Arial" pitchFamily="34" charset="0"/>
                <a:cs typeface="Arial" pitchFamily="34" charset="0"/>
              </a:rPr>
              <a:t>system from the centre, however close such a system might be to </a:t>
            </a:r>
            <a:r>
              <a:rPr lang="en-AU" sz="900" dirty="0" smtClean="0">
                <a:latin typeface="Arial" pitchFamily="34" charset="0"/>
                <a:cs typeface="Arial" pitchFamily="34" charset="0"/>
              </a:rPr>
              <a:t>best practice‘ </a:t>
            </a:r>
            <a:r>
              <a:rPr lang="en-AU" sz="900" dirty="0">
                <a:latin typeface="Arial" pitchFamily="34" charset="0"/>
                <a:cs typeface="Arial" pitchFamily="34" charset="0"/>
              </a:rPr>
              <a:t> </a:t>
            </a:r>
            <a:r>
              <a:rPr lang="en-AU" sz="900" dirty="0" smtClean="0">
                <a:latin typeface="Arial" pitchFamily="34" charset="0"/>
                <a:cs typeface="Arial" pitchFamily="34" charset="0"/>
              </a:rPr>
              <a:t>(</a:t>
            </a:r>
            <a:r>
              <a:rPr lang="en-AU" sz="900" dirty="0">
                <a:latin typeface="Arial" pitchFamily="34" charset="0"/>
                <a:cs typeface="Arial" pitchFamily="34" charset="0"/>
              </a:rPr>
              <a:t>Kamenar, </a:t>
            </a:r>
            <a:r>
              <a:rPr lang="en-AU" sz="900" dirty="0" smtClean="0">
                <a:latin typeface="Arial" pitchFamily="34" charset="0"/>
                <a:cs typeface="Arial" pitchFamily="34" charset="0"/>
              </a:rPr>
              <a:t>L 2012, p. 5). </a:t>
            </a:r>
          </a:p>
          <a:p>
            <a:pPr marL="171450" indent="-171450">
              <a:buFont typeface="Arial" pitchFamily="34" charset="0"/>
              <a:buChar char="•"/>
            </a:pPr>
            <a:r>
              <a:rPr lang="en-AU" sz="900" dirty="0" smtClean="0">
                <a:latin typeface="Arial" pitchFamily="34" charset="0"/>
                <a:cs typeface="Arial" pitchFamily="34" charset="0"/>
              </a:rPr>
              <a:t>‘Our </a:t>
            </a:r>
            <a:r>
              <a:rPr lang="en-AU" sz="900" dirty="0">
                <a:latin typeface="Arial" pitchFamily="34" charset="0"/>
                <a:cs typeface="Arial" pitchFamily="34" charset="0"/>
              </a:rPr>
              <a:t>research suggests that human resources–such as openness to improvement, trust and respect, teachers having knowledge and skills, supportive leadership and </a:t>
            </a:r>
            <a:r>
              <a:rPr lang="en-AU" sz="900" dirty="0" smtClean="0">
                <a:latin typeface="Arial" pitchFamily="34" charset="0"/>
                <a:cs typeface="Arial" pitchFamily="34" charset="0"/>
              </a:rPr>
              <a:t>socialisation–are </a:t>
            </a:r>
            <a:r>
              <a:rPr lang="en-AU" sz="900" dirty="0">
                <a:latin typeface="Arial" pitchFamily="34" charset="0"/>
                <a:cs typeface="Arial" pitchFamily="34" charset="0"/>
              </a:rPr>
              <a:t>more critical to the development of professional community than structural </a:t>
            </a:r>
            <a:r>
              <a:rPr lang="en-AU" sz="900" dirty="0" smtClean="0">
                <a:latin typeface="Arial" pitchFamily="34" charset="0"/>
                <a:cs typeface="Arial" pitchFamily="34" charset="0"/>
              </a:rPr>
              <a:t>conditions’ (Kruse</a:t>
            </a:r>
            <a:r>
              <a:rPr lang="en-AU" sz="900" dirty="0">
                <a:latin typeface="Arial" pitchFamily="34" charset="0"/>
                <a:cs typeface="Arial" pitchFamily="34" charset="0"/>
              </a:rPr>
              <a:t>, </a:t>
            </a:r>
            <a:r>
              <a:rPr lang="en-AU" sz="900" dirty="0" smtClean="0">
                <a:latin typeface="Arial" pitchFamily="34" charset="0"/>
                <a:cs typeface="Arial" pitchFamily="34" charset="0"/>
              </a:rPr>
              <a:t>S et al 1994, p. 6).</a:t>
            </a:r>
            <a:endParaRPr lang="en-AU" sz="900" dirty="0">
              <a:latin typeface="Arial" pitchFamily="34" charset="0"/>
              <a:cs typeface="Arial" pitchFamily="34" charset="0"/>
            </a:endParaRPr>
          </a:p>
          <a:p>
            <a:endParaRPr lang="en-AU" sz="900" b="0" kern="1200" baseline="0" dirty="0" smtClean="0">
              <a:solidFill>
                <a:schemeClr val="tx1"/>
              </a:solidFill>
              <a:latin typeface="Arial" pitchFamily="34" charset="0"/>
              <a:cs typeface="Arial" pitchFamily="34" charset="0"/>
            </a:endParaRPr>
          </a:p>
          <a:p>
            <a:r>
              <a:rPr lang="en-AU" sz="900" b="1" dirty="0" smtClean="0">
                <a:latin typeface="Arial" pitchFamily="34" charset="0"/>
                <a:cs typeface="Arial" pitchFamily="34" charset="0"/>
              </a:rPr>
              <a:t>Materials required</a:t>
            </a:r>
          </a:p>
          <a:p>
            <a:pPr marL="171450" indent="-171450">
              <a:buFont typeface="Arial" pitchFamily="34" charset="0"/>
              <a:buChar char="•"/>
            </a:pPr>
            <a:r>
              <a:rPr lang="en-AU" sz="900" kern="1200" baseline="0" dirty="0" smtClean="0">
                <a:solidFill>
                  <a:schemeClr val="tx1"/>
                </a:solidFill>
                <a:latin typeface="Arial" pitchFamily="34" charset="0"/>
                <a:cs typeface="Arial" pitchFamily="34" charset="0"/>
              </a:rPr>
              <a:t>Read pages</a:t>
            </a:r>
            <a:r>
              <a:rPr lang="en-AU" sz="900" kern="1200" dirty="0" smtClean="0">
                <a:solidFill>
                  <a:schemeClr val="tx1"/>
                </a:solidFill>
                <a:latin typeface="Arial" pitchFamily="34" charset="0"/>
                <a:cs typeface="Arial" pitchFamily="34" charset="0"/>
              </a:rPr>
              <a:t> 3-4 of the Framework.</a:t>
            </a:r>
            <a:endParaRPr lang="en-AU" sz="900" kern="1200" baseline="0" dirty="0" smtClean="0">
              <a:solidFill>
                <a:schemeClr val="tx1"/>
              </a:solidFill>
              <a:latin typeface="Arial" pitchFamily="34" charset="0"/>
              <a:cs typeface="Arial" pitchFamily="34" charset="0"/>
            </a:endParaRPr>
          </a:p>
          <a:p>
            <a:pPr marL="171450" indent="-171450">
              <a:buFont typeface="Arial" pitchFamily="34" charset="0"/>
              <a:buNone/>
            </a:pPr>
            <a:endParaRPr lang="en-AU" sz="850" b="1" kern="1200" baseline="0" dirty="0" smtClean="0">
              <a:solidFill>
                <a:schemeClr val="tx1"/>
              </a:solidFill>
            </a:endParaRPr>
          </a:p>
          <a:p>
            <a:pPr marL="0" indent="0">
              <a:buFont typeface="Arial" pitchFamily="34" charset="0"/>
              <a:buNone/>
            </a:pPr>
            <a:endParaRPr lang="en-AU" sz="850" b="0" kern="1200" baseline="0" dirty="0" smtClean="0">
              <a:solidFill>
                <a:schemeClr val="tx1"/>
              </a:solidFill>
            </a:endParaRPr>
          </a:p>
          <a:p>
            <a:pPr marL="0" indent="0">
              <a:buFont typeface="Arial" pitchFamily="34" charset="0"/>
              <a:buNone/>
            </a:pPr>
            <a:endParaRPr lang="en-AU" sz="900" b="0" dirty="0" smtClean="0">
              <a:solidFill>
                <a:schemeClr val="tx1"/>
              </a:solidFill>
              <a:latin typeface="Arial" pitchFamily="34" charset="0"/>
              <a:cs typeface="Arial" pitchFamily="34" charset="0"/>
            </a:endParaRPr>
          </a:p>
          <a:p>
            <a:pPr marL="171450" indent="-171450">
              <a:buFont typeface="Arial" pitchFamily="34" charset="0"/>
              <a:buChar char="•"/>
            </a:pPr>
            <a:endParaRPr lang="en-AU" sz="900" b="0" kern="1200" baseline="0" dirty="0" smtClean="0">
              <a:solidFill>
                <a:schemeClr val="tx1"/>
              </a:solidFill>
              <a:latin typeface="Arial" pitchFamily="34" charset="0"/>
              <a:cs typeface="Arial" pitchFamily="34" charset="0"/>
            </a:endParaRPr>
          </a:p>
        </p:txBody>
      </p:sp>
      <p:sp>
        <p:nvSpPr>
          <p:cNvPr id="4" name="Slide Number Placeholder 3"/>
          <p:cNvSpPr>
            <a:spLocks noGrp="1"/>
          </p:cNvSpPr>
          <p:nvPr>
            <p:ph type="sldNum" sz="quarter" idx="10"/>
          </p:nvPr>
        </p:nvSpPr>
        <p:spPr>
          <a:xfrm>
            <a:off x="6347197" y="9431599"/>
            <a:ext cx="440970" cy="496491"/>
          </a:xfrm>
        </p:spPr>
        <p:txBody>
          <a:bodyPr/>
          <a:lstStyle/>
          <a:p>
            <a:fld id="{5303A82D-0FFE-42EE-97A1-658F6D99F71F}" type="slidenum">
              <a:rPr lang="en-AU" smtClean="0">
                <a:solidFill>
                  <a:prstClr val="black"/>
                </a:solidFill>
              </a:rPr>
              <a:pPr/>
              <a:t>3</a:t>
            </a:fld>
            <a:endParaRPr lang="en-AU" dirty="0">
              <a:solidFill>
                <a:prstClr val="black"/>
              </a:solidFill>
            </a:endParaRPr>
          </a:p>
        </p:txBody>
      </p:sp>
    </p:spTree>
    <p:extLst>
      <p:ext uri="{BB962C8B-B14F-4D97-AF65-F5344CB8AC3E}">
        <p14:creationId xmlns:p14="http://schemas.microsoft.com/office/powerpoint/2010/main" val="1479668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716660"/>
            <a:ext cx="6789738" cy="4712741"/>
          </a:xfrm>
        </p:spPr>
        <p:txBody>
          <a:bodyPr>
            <a:noAutofit/>
          </a:bodyPr>
          <a:lstStyle/>
          <a:p>
            <a:r>
              <a:rPr lang="en-AU" sz="900" b="1" dirty="0" smtClean="0">
                <a:solidFill>
                  <a:schemeClr val="tx1"/>
                </a:solidFill>
                <a:latin typeface="Arial" pitchFamily="34" charset="0"/>
                <a:cs typeface="Arial" pitchFamily="34" charset="0"/>
              </a:rPr>
              <a:t>Purpose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b="0" dirty="0" smtClean="0">
                <a:solidFill>
                  <a:schemeClr val="tx1"/>
                </a:solidFill>
                <a:latin typeface="Arial" pitchFamily="34" charset="0"/>
                <a:cs typeface="Arial" pitchFamily="34" charset="0"/>
              </a:rPr>
              <a:t>To </a:t>
            </a:r>
            <a:r>
              <a:rPr lang="en-AU" sz="900" dirty="0" smtClean="0">
                <a:latin typeface="Arial" pitchFamily="34" charset="0"/>
                <a:cs typeface="Arial" pitchFamily="34" charset="0"/>
              </a:rPr>
              <a:t>in</a:t>
            </a:r>
            <a:r>
              <a:rPr lang="en-AU" sz="900" b="0" dirty="0" smtClean="0">
                <a:solidFill>
                  <a:schemeClr val="tx1"/>
                </a:solidFill>
                <a:latin typeface="Arial" pitchFamily="34" charset="0"/>
                <a:cs typeface="Arial" pitchFamily="34" charset="0"/>
              </a:rPr>
              <a:t>troduce the performance and development cycle outlined in the </a:t>
            </a:r>
            <a:r>
              <a:rPr lang="en-AU" sz="900" b="0" i="1" dirty="0" smtClean="0">
                <a:solidFill>
                  <a:schemeClr val="tx1"/>
                </a:solidFill>
                <a:latin typeface="Arial" pitchFamily="34" charset="0"/>
                <a:cs typeface="Arial" pitchFamily="34" charset="0"/>
              </a:rPr>
              <a:t>Australian teacher Performance and Development Framework.</a:t>
            </a:r>
          </a:p>
          <a:p>
            <a:endParaRPr lang="en-AU" sz="900" b="1" dirty="0" smtClean="0">
              <a:solidFill>
                <a:schemeClr val="tx1"/>
              </a:solidFill>
              <a:latin typeface="Arial" pitchFamily="34" charset="0"/>
              <a:cs typeface="Arial" pitchFamily="34" charset="0"/>
            </a:endParaRPr>
          </a:p>
          <a:p>
            <a:r>
              <a:rPr lang="en-AU" sz="900" b="1" dirty="0" smtClean="0">
                <a:solidFill>
                  <a:schemeClr val="tx1"/>
                </a:solidFill>
                <a:latin typeface="Arial" pitchFamily="34" charset="0"/>
                <a:cs typeface="Arial" pitchFamily="34" charset="0"/>
              </a:rPr>
              <a:t>Key points to share</a:t>
            </a:r>
          </a:p>
          <a:p>
            <a:pPr marL="171450" indent="-171450">
              <a:buFont typeface="Arial" pitchFamily="34" charset="0"/>
              <a:buChar char="•"/>
            </a:pPr>
            <a:r>
              <a:rPr lang="en-AU" sz="900" b="0" dirty="0" smtClean="0">
                <a:solidFill>
                  <a:schemeClr val="tx1"/>
                </a:solidFill>
                <a:latin typeface="Arial" pitchFamily="34" charset="0"/>
                <a:cs typeface="Arial" pitchFamily="34" charset="0"/>
              </a:rPr>
              <a:t>Performance and development occurs in a cycle which provides a focus for appraising, developing and refining teaching and recognising the entitlements of teachers to receive feedback and support.</a:t>
            </a:r>
          </a:p>
          <a:p>
            <a:pPr marL="171450" indent="-171450">
              <a:buFont typeface="Arial" pitchFamily="34" charset="0"/>
              <a:buChar char="•"/>
            </a:pPr>
            <a:r>
              <a:rPr lang="en-AU" sz="900" b="0" dirty="0" smtClean="0">
                <a:solidFill>
                  <a:schemeClr val="tx1"/>
                </a:solidFill>
                <a:latin typeface="Arial" pitchFamily="34" charset="0"/>
                <a:cs typeface="Arial" pitchFamily="34" charset="0"/>
              </a:rPr>
              <a:t>Elements of the cycle are interwoven, will not necessarily occur in order and may take more or less time depending on circumstances.</a:t>
            </a:r>
          </a:p>
          <a:p>
            <a:pPr marL="171450" indent="-171450">
              <a:buFont typeface="Arial" pitchFamily="34" charset="0"/>
              <a:buChar char="•"/>
            </a:pPr>
            <a:r>
              <a:rPr lang="en-AU" sz="900" b="0" dirty="0" smtClean="0">
                <a:solidFill>
                  <a:schemeClr val="tx1"/>
                </a:solidFill>
                <a:latin typeface="Arial" pitchFamily="34" charset="0"/>
                <a:cs typeface="Arial" pitchFamily="34" charset="0"/>
              </a:rPr>
              <a:t>However, the cycle provides a useful way of thinking about the process, and assists in </a:t>
            </a:r>
            <a:r>
              <a:rPr lang="en-AU" sz="900" dirty="0" smtClean="0">
                <a:solidFill>
                  <a:schemeClr val="tx1"/>
                </a:solidFill>
                <a:latin typeface="Arial" pitchFamily="34" charset="0"/>
                <a:cs typeface="Arial" pitchFamily="34" charset="0"/>
              </a:rPr>
              <a:t>identifying its important elements.</a:t>
            </a:r>
          </a:p>
          <a:p>
            <a:pPr marL="171450" indent="-171450">
              <a:buFont typeface="Arial" pitchFamily="34" charset="0"/>
              <a:buChar char="•"/>
              <a:defRPr/>
            </a:pPr>
            <a:r>
              <a:rPr lang="en-AU" sz="900" dirty="0" smtClean="0">
                <a:latin typeface="Arial" pitchFamily="34" charset="0"/>
                <a:cs typeface="Arial" pitchFamily="34" charset="0"/>
              </a:rPr>
              <a:t>While the essential elements are </a:t>
            </a:r>
            <a:r>
              <a:rPr lang="en-AU" sz="900" dirty="0">
                <a:latin typeface="Arial" pitchFamily="34" charset="0"/>
                <a:cs typeface="Arial" pitchFamily="34" charset="0"/>
              </a:rPr>
              <a:t>necessary, they will not by themselves be sufficient to gain the maximum benefit from this process. However, it is important to be clear about common requirements and the minimum level of support that all teachers can expect in Australian schools.</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AU" sz="900" b="1" dirty="0" smtClean="0">
              <a:solidFill>
                <a:schemeClr val="tx1"/>
              </a:solidFill>
              <a:latin typeface="Arial" pitchFamily="34" charset="0"/>
              <a:cs typeface="Arial" pitchFamily="34" charset="0"/>
            </a:endParaRPr>
          </a:p>
          <a:p>
            <a:r>
              <a:rPr lang="en-AU" sz="900" b="1" dirty="0" smtClean="0">
                <a:latin typeface="Arial" pitchFamily="34" charset="0"/>
                <a:cs typeface="Arial" pitchFamily="34" charset="0"/>
              </a:rPr>
              <a:t>R</a:t>
            </a:r>
            <a:r>
              <a:rPr lang="en-AU" sz="900" b="1" dirty="0" smtClean="0">
                <a:solidFill>
                  <a:schemeClr val="tx1"/>
                </a:solidFill>
                <a:latin typeface="Arial" pitchFamily="34" charset="0"/>
                <a:cs typeface="Arial" pitchFamily="34" charset="0"/>
              </a:rPr>
              <a:t>esearch</a:t>
            </a:r>
          </a:p>
          <a:p>
            <a:pPr marL="171450" indent="-171450">
              <a:buFont typeface="Arial" pitchFamily="34" charset="0"/>
              <a:buChar char="•"/>
            </a:pPr>
            <a:r>
              <a:rPr lang="en-AU" sz="900" kern="1200" dirty="0" smtClean="0">
                <a:solidFill>
                  <a:schemeClr val="tx1"/>
                </a:solidFill>
                <a:effectLst/>
                <a:latin typeface="Arial" pitchFamily="34" charset="0"/>
                <a:cs typeface="Arial" pitchFamily="34" charset="0"/>
              </a:rPr>
              <a:t>‘All studies show that the key to higher performing students is the effectiveness of their teachers. Conservative estimates suggest that students with a highly effective teacher learn twice as much as students with a less effective teacher. Systems of teacher appraisal and feedback that are directly linked to improved classroom teaching and student performance can increase teacher effectiveness by as much as 20 to 30%. This would lift the performance of Australia’s students to the best in the world’</a:t>
            </a:r>
            <a:br>
              <a:rPr lang="en-AU" sz="900" kern="1200" dirty="0" smtClean="0">
                <a:solidFill>
                  <a:schemeClr val="tx1"/>
                </a:solidFill>
                <a:effectLst/>
                <a:latin typeface="Arial" pitchFamily="34" charset="0"/>
                <a:cs typeface="Arial" pitchFamily="34" charset="0"/>
              </a:rPr>
            </a:br>
            <a:r>
              <a:rPr lang="en-AU" sz="900" dirty="0">
                <a:latin typeface="Arial" pitchFamily="34" charset="0"/>
                <a:cs typeface="Arial" pitchFamily="34" charset="0"/>
              </a:rPr>
              <a:t>(Jensen, B &amp; Reichl, J </a:t>
            </a:r>
            <a:r>
              <a:rPr lang="en-AU" sz="900" dirty="0" smtClean="0">
                <a:latin typeface="Arial" pitchFamily="34" charset="0"/>
                <a:cs typeface="Arial" pitchFamily="34" charset="0"/>
              </a:rPr>
              <a:t>2011, p. 6).</a:t>
            </a:r>
            <a:endParaRPr lang="en-AU" sz="900" dirty="0">
              <a:latin typeface="Arial" pitchFamily="34" charset="0"/>
              <a:cs typeface="Arial" pitchFamily="34" charset="0"/>
            </a:endParaRPr>
          </a:p>
          <a:p>
            <a:pPr lvl="0">
              <a:spcBef>
                <a:spcPts val="1000"/>
              </a:spcBef>
              <a:buClr>
                <a:srgbClr val="007583"/>
              </a:buClr>
              <a:buFont typeface="Arial" pitchFamily="34" charset="0"/>
              <a:buChar char="•"/>
            </a:pPr>
            <a:endParaRPr lang="en-AU" sz="1000" b="0" dirty="0" smtClean="0">
              <a:solidFill>
                <a:schemeClr val="tx1"/>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FE918C3E-D773-41AE-B3E4-79E2DCC1FD41}" type="slidenum">
              <a:rPr lang="en-AU" smtClean="0"/>
              <a:pPr/>
              <a:t>4</a:t>
            </a:fld>
            <a:endParaRPr lang="en-AU" dirty="0"/>
          </a:p>
        </p:txBody>
      </p:sp>
    </p:spTree>
    <p:extLst>
      <p:ext uri="{BB962C8B-B14F-4D97-AF65-F5344CB8AC3E}">
        <p14:creationId xmlns:p14="http://schemas.microsoft.com/office/powerpoint/2010/main" val="3296892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604866"/>
            <a:ext cx="6789738" cy="5040559"/>
          </a:xfrm>
        </p:spPr>
        <p:txBody>
          <a:bodyPr/>
          <a:lstStyle/>
          <a:p>
            <a:pPr indent="0">
              <a:lnSpc>
                <a:spcPct val="100000"/>
              </a:lnSpc>
              <a:spcBef>
                <a:spcPts val="0"/>
              </a:spcBef>
              <a:spcAft>
                <a:spcPts val="0"/>
              </a:spcAft>
            </a:pPr>
            <a:r>
              <a:rPr lang="en-AU" sz="900" b="1" dirty="0">
                <a:latin typeface="Arial" pitchFamily="34" charset="0"/>
                <a:cs typeface="Arial" pitchFamily="34" charset="0"/>
              </a:rPr>
              <a:t>Purpose</a:t>
            </a:r>
          </a:p>
          <a:p>
            <a:pPr marL="171450" indent="-171450">
              <a:lnSpc>
                <a:spcPct val="100000"/>
              </a:lnSpc>
              <a:spcBef>
                <a:spcPts val="0"/>
              </a:spcBef>
              <a:spcAft>
                <a:spcPts val="0"/>
              </a:spcAft>
              <a:buFont typeface="Arial" pitchFamily="34" charset="0"/>
              <a:buChar char="•"/>
            </a:pPr>
            <a:r>
              <a:rPr lang="en-AU" sz="900" dirty="0">
                <a:latin typeface="Arial" pitchFamily="34" charset="0"/>
                <a:cs typeface="Arial" pitchFamily="34" charset="0"/>
              </a:rPr>
              <a:t>To highlight that </a:t>
            </a:r>
            <a:r>
              <a:rPr lang="en-AU" sz="900" dirty="0" smtClean="0">
                <a:latin typeface="Arial" pitchFamily="34" charset="0"/>
                <a:cs typeface="Arial" pitchFamily="34" charset="0"/>
              </a:rPr>
              <a:t>teacher performance will benefit  from the processes outlined in the performance and development cycle.</a:t>
            </a:r>
            <a:endParaRPr lang="en-AU" sz="900" dirty="0">
              <a:latin typeface="Arial" pitchFamily="34" charset="0"/>
              <a:cs typeface="Arial" pitchFamily="34" charset="0"/>
            </a:endParaRPr>
          </a:p>
          <a:p>
            <a:pPr indent="0">
              <a:lnSpc>
                <a:spcPct val="100000"/>
              </a:lnSpc>
              <a:spcBef>
                <a:spcPts val="0"/>
              </a:spcBef>
              <a:spcAft>
                <a:spcPts val="0"/>
              </a:spcAft>
              <a:buFont typeface="Arial" pitchFamily="34" charset="0"/>
              <a:buChar char="•"/>
            </a:pPr>
            <a:endParaRPr lang="en-AU" sz="900" dirty="0">
              <a:latin typeface="Arial" pitchFamily="34" charset="0"/>
              <a:cs typeface="Arial" pitchFamily="34" charset="0"/>
            </a:endParaRPr>
          </a:p>
          <a:p>
            <a:pPr>
              <a:defRPr/>
            </a:pPr>
            <a:r>
              <a:rPr lang="en-AU" sz="900" b="1" dirty="0">
                <a:latin typeface="Arial" pitchFamily="34" charset="0"/>
                <a:cs typeface="Arial" pitchFamily="34" charset="0"/>
              </a:rPr>
              <a:t>Key points to share</a:t>
            </a:r>
          </a:p>
          <a:p>
            <a:pPr marL="171450" indent="-171450">
              <a:buFont typeface="Arial" pitchFamily="34" charset="0"/>
              <a:buChar char="•"/>
            </a:pPr>
            <a:r>
              <a:rPr lang="en-AU" sz="900" dirty="0">
                <a:latin typeface="Arial" pitchFamily="34" charset="0"/>
                <a:cs typeface="Arial" pitchFamily="34" charset="0"/>
              </a:rPr>
              <a:t>The Framework highlights what is required to build a comprehensive and effective approach to high performance and development.  </a:t>
            </a:r>
          </a:p>
          <a:p>
            <a:pPr marL="171450" indent="-171450">
              <a:buFont typeface="Arial" pitchFamily="34" charset="0"/>
              <a:buChar char="•"/>
            </a:pPr>
            <a:r>
              <a:rPr lang="en-AU" sz="900" dirty="0">
                <a:latin typeface="Arial" pitchFamily="34" charset="0"/>
                <a:cs typeface="Arial" pitchFamily="34" charset="0"/>
              </a:rPr>
              <a:t>It outlines the characteristics of a successful system and the culture that needs to be in place for sustained improvements to occur in schools. </a:t>
            </a:r>
          </a:p>
          <a:p>
            <a:pPr marL="171450" indent="-171450">
              <a:buFont typeface="Arial" pitchFamily="34" charset="0"/>
              <a:buChar char="•"/>
            </a:pPr>
            <a:r>
              <a:rPr lang="en-AU" sz="900" dirty="0">
                <a:latin typeface="Arial" pitchFamily="34" charset="0"/>
                <a:cs typeface="Arial" pitchFamily="34" charset="0"/>
              </a:rPr>
              <a:t>Research</a:t>
            </a:r>
            <a:r>
              <a:rPr lang="en-AU" sz="900" b="1" dirty="0">
                <a:latin typeface="Arial" pitchFamily="34" charset="0"/>
                <a:cs typeface="Arial" pitchFamily="34" charset="0"/>
              </a:rPr>
              <a:t> </a:t>
            </a:r>
            <a:r>
              <a:rPr lang="en-AU" sz="900" dirty="0">
                <a:latin typeface="Arial" pitchFamily="34" charset="0"/>
                <a:cs typeface="Arial" pitchFamily="34" charset="0"/>
              </a:rPr>
              <a:t>is unambiguous in showing that a successful approach to effective performance and development relies on creating a strong and supportive culture in a school.  </a:t>
            </a:r>
          </a:p>
          <a:p>
            <a:pPr marL="171450" indent="-171450">
              <a:buFont typeface="Arial" pitchFamily="34" charset="0"/>
              <a:buChar char="•"/>
            </a:pPr>
            <a:r>
              <a:rPr lang="en-AU" sz="900" dirty="0">
                <a:latin typeface="Arial" pitchFamily="34" charset="0"/>
                <a:cs typeface="Arial" pitchFamily="34" charset="0"/>
              </a:rPr>
              <a:t>Formal performance and development procedures are important but excessive attention to process is a common feature of less successful approaches.  It is therefore important to focus on the factors that need to be in place for a performance and development culture to </a:t>
            </a:r>
            <a:r>
              <a:rPr lang="en-AU" sz="900" dirty="0" smtClean="0">
                <a:latin typeface="Arial" pitchFamily="34" charset="0"/>
                <a:cs typeface="Arial" pitchFamily="34" charset="0"/>
              </a:rPr>
              <a:t>flourish.</a:t>
            </a:r>
            <a:endParaRPr lang="en-AU" sz="9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FE918C3E-D773-41AE-B3E4-79E2DCC1FD41}" type="slidenum">
              <a:rPr lang="en-AU" smtClean="0"/>
              <a:pPr/>
              <a:t>5</a:t>
            </a:fld>
            <a:endParaRPr lang="en-AU" dirty="0"/>
          </a:p>
        </p:txBody>
      </p:sp>
    </p:spTree>
    <p:extLst>
      <p:ext uri="{BB962C8B-B14F-4D97-AF65-F5344CB8AC3E}">
        <p14:creationId xmlns:p14="http://schemas.microsoft.com/office/powerpoint/2010/main" val="252528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716661"/>
            <a:ext cx="6789738" cy="4468416"/>
          </a:xfrm>
        </p:spPr>
        <p:txBody>
          <a:bodyPr/>
          <a:lstStyle/>
          <a:p>
            <a:r>
              <a:rPr lang="en-AU" sz="900" b="1" dirty="0" smtClean="0">
                <a:solidFill>
                  <a:schemeClr val="tx1"/>
                </a:solidFill>
                <a:latin typeface="Arial" pitchFamily="34" charset="0"/>
                <a:cs typeface="Arial" pitchFamily="34" charset="0"/>
              </a:rPr>
              <a:t>Purpose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b="0" dirty="0" smtClean="0">
                <a:solidFill>
                  <a:schemeClr val="tx1"/>
                </a:solidFill>
                <a:latin typeface="Arial" pitchFamily="34" charset="0"/>
                <a:cs typeface="Arial" pitchFamily="34" charset="0"/>
              </a:rPr>
              <a:t>To introduce the essential elements </a:t>
            </a:r>
            <a:r>
              <a:rPr lang="en-AU" sz="900" dirty="0" smtClean="0">
                <a:latin typeface="Arial" pitchFamily="34" charset="0"/>
                <a:cs typeface="Arial" pitchFamily="34" charset="0"/>
              </a:rPr>
              <a:t>of a </a:t>
            </a:r>
            <a:r>
              <a:rPr lang="en-AU" sz="900" b="0" baseline="0" dirty="0" smtClean="0">
                <a:solidFill>
                  <a:schemeClr val="tx1"/>
                </a:solidFill>
                <a:latin typeface="Arial" pitchFamily="34" charset="0"/>
                <a:cs typeface="Arial" pitchFamily="34" charset="0"/>
              </a:rPr>
              <a:t>performance and development</a:t>
            </a:r>
            <a:r>
              <a:rPr lang="en-AU" sz="900" b="0" dirty="0" smtClean="0">
                <a:solidFill>
                  <a:schemeClr val="tx1"/>
                </a:solidFill>
                <a:latin typeface="Arial" pitchFamily="34" charset="0"/>
                <a:cs typeface="Arial" pitchFamily="34" charset="0"/>
              </a:rPr>
              <a:t> cycle.</a:t>
            </a:r>
          </a:p>
          <a:p>
            <a:endParaRPr lang="en-AU" sz="900" b="1" dirty="0" smtClean="0">
              <a:solidFill>
                <a:schemeClr val="tx1"/>
              </a:solidFill>
              <a:latin typeface="Arial" pitchFamily="34" charset="0"/>
              <a:cs typeface="Arial" pitchFamily="34" charset="0"/>
            </a:endParaRPr>
          </a:p>
          <a:p>
            <a:r>
              <a:rPr lang="en-AU" sz="900" b="1" dirty="0" smtClean="0">
                <a:solidFill>
                  <a:schemeClr val="tx1"/>
                </a:solidFill>
                <a:latin typeface="Arial" pitchFamily="34" charset="0"/>
                <a:cs typeface="Arial" pitchFamily="34" charset="0"/>
              </a:rPr>
              <a:t>Key points to share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dirty="0" smtClean="0">
                <a:solidFill>
                  <a:schemeClr val="tx1"/>
                </a:solidFill>
                <a:latin typeface="Arial" pitchFamily="34" charset="0"/>
                <a:cs typeface="Arial" pitchFamily="34" charset="0"/>
              </a:rPr>
              <a:t>Whilst the essential elements of</a:t>
            </a:r>
            <a:r>
              <a:rPr lang="en-AU" sz="900" baseline="0" dirty="0" smtClean="0">
                <a:solidFill>
                  <a:schemeClr val="tx1"/>
                </a:solidFill>
                <a:latin typeface="Arial" pitchFamily="34" charset="0"/>
                <a:cs typeface="Arial" pitchFamily="34" charset="0"/>
              </a:rPr>
              <a:t> the cycle are necessary, they will not by themselves be sufficient to gain maximum benefits from this process.</a:t>
            </a:r>
            <a:endParaRPr lang="en-AU" sz="900" dirty="0" smtClean="0">
              <a:solidFill>
                <a:schemeClr val="tx1"/>
              </a:solidFill>
              <a:latin typeface="Arial" pitchFamily="34" charset="0"/>
              <a:cs typeface="Arial" pitchFamily="34" charset="0"/>
            </a:endParaRPr>
          </a:p>
          <a:p>
            <a:pPr marL="0" indent="0">
              <a:buFont typeface="Arial" pitchFamily="34" charset="0"/>
              <a:buNone/>
            </a:pPr>
            <a:endParaRPr lang="en-AU" sz="900" dirty="0" smtClean="0">
              <a:solidFill>
                <a:schemeClr val="tx1"/>
              </a:solidFill>
              <a:latin typeface="Arial" pitchFamily="34" charset="0"/>
              <a:cs typeface="Arial" pitchFamily="34" charset="0"/>
            </a:endParaRPr>
          </a:p>
          <a:p>
            <a:r>
              <a:rPr lang="en-AU" sz="900" b="1" dirty="0" smtClean="0">
                <a:latin typeface="Arial" pitchFamily="34" charset="0"/>
                <a:cs typeface="Arial" pitchFamily="34" charset="0"/>
              </a:rPr>
              <a:t>Key points to share</a:t>
            </a:r>
          </a:p>
          <a:p>
            <a:pPr marL="171423" indent="-171423">
              <a:buFont typeface="Arial" pitchFamily="34" charset="0"/>
              <a:buChar char="•"/>
              <a:defRPr/>
            </a:pPr>
            <a:r>
              <a:rPr lang="en-AU" sz="900" dirty="0" smtClean="0">
                <a:latin typeface="Arial" pitchFamily="34" charset="0"/>
                <a:cs typeface="Arial" pitchFamily="34" charset="0"/>
              </a:rPr>
              <a:t>The Framework contains four essential elements that are derived from research and existing effective practice in Australian schools.</a:t>
            </a:r>
          </a:p>
          <a:p>
            <a:pPr marL="171423" indent="-171423">
              <a:buFont typeface="Arial" pitchFamily="34" charset="0"/>
              <a:buChar char="•"/>
              <a:defRPr/>
            </a:pPr>
            <a:r>
              <a:rPr lang="en-AU" sz="900" dirty="0" smtClean="0">
                <a:latin typeface="Arial" pitchFamily="34" charset="0"/>
                <a:cs typeface="Arial" pitchFamily="34" charset="0"/>
              </a:rPr>
              <a:t>It is intended that the essential elements are common requirements and present in </a:t>
            </a:r>
            <a:r>
              <a:rPr lang="en-AU" sz="900" b="1" dirty="0" smtClean="0">
                <a:latin typeface="Arial" pitchFamily="34" charset="0"/>
                <a:cs typeface="Arial" pitchFamily="34" charset="0"/>
              </a:rPr>
              <a:t>all</a:t>
            </a:r>
            <a:r>
              <a:rPr lang="en-AU" sz="900" dirty="0" smtClean="0">
                <a:latin typeface="Arial" pitchFamily="34" charset="0"/>
                <a:cs typeface="Arial" pitchFamily="34" charset="0"/>
              </a:rPr>
              <a:t> Australian schools.</a:t>
            </a:r>
          </a:p>
          <a:p>
            <a:pPr marL="171423" indent="-171423">
              <a:defRPr/>
            </a:pPr>
            <a:endParaRPr lang="en-AU" sz="900" dirty="0" smtClean="0">
              <a:latin typeface="Arial" pitchFamily="34" charset="0"/>
              <a:cs typeface="Arial" pitchFamily="34" charset="0"/>
            </a:endParaRPr>
          </a:p>
          <a:p>
            <a:pPr marL="171423" indent="-171423">
              <a:buFont typeface="Arial" pitchFamily="34" charset="0"/>
              <a:buChar char="•"/>
            </a:pPr>
            <a:r>
              <a:rPr lang="en-AU" sz="900" b="1" dirty="0" smtClean="0">
                <a:latin typeface="Arial" pitchFamily="34" charset="0"/>
                <a:cs typeface="Arial" pitchFamily="34" charset="0"/>
              </a:rPr>
              <a:t>Performance and development cycle:</a:t>
            </a:r>
          </a:p>
          <a:p>
            <a:pPr marL="171423" indent="-171423">
              <a:buFont typeface="Arial" pitchFamily="34" charset="0"/>
              <a:buChar char="•"/>
            </a:pPr>
            <a:r>
              <a:rPr lang="en-AU" sz="900" dirty="0" smtClean="0">
                <a:latin typeface="Arial" pitchFamily="34" charset="0"/>
                <a:cs typeface="Arial" pitchFamily="34" charset="0"/>
              </a:rPr>
              <a:t>Reflection and goal setting</a:t>
            </a:r>
          </a:p>
          <a:p>
            <a:pPr marL="628553" lvl="2" indent="-171423">
              <a:buFont typeface="Arial" pitchFamily="34" charset="0"/>
              <a:buChar char="–"/>
            </a:pPr>
            <a:r>
              <a:rPr lang="en-AU" sz="900" b="1" dirty="0" smtClean="0">
                <a:latin typeface="Arial" pitchFamily="34" charset="0"/>
                <a:cs typeface="Arial" pitchFamily="34" charset="0"/>
              </a:rPr>
              <a:t>Essential element: </a:t>
            </a:r>
            <a:r>
              <a:rPr lang="en-AU" sz="900" dirty="0" smtClean="0">
                <a:latin typeface="Arial" pitchFamily="34" charset="0"/>
                <a:cs typeface="Arial" pitchFamily="34" charset="0"/>
              </a:rPr>
              <a:t>All teachers have a set of documented and regularly reviewed goals related to both performance and development, and ways of measuring progress towards them, that are agreed with the principal or delegate.</a:t>
            </a:r>
          </a:p>
          <a:p>
            <a:pPr marL="171423" indent="-171423">
              <a:buFont typeface="Arial" pitchFamily="34" charset="0"/>
              <a:buChar char="•"/>
            </a:pPr>
            <a:r>
              <a:rPr lang="en-AU" sz="900" dirty="0" smtClean="0">
                <a:latin typeface="Arial" pitchFamily="34" charset="0"/>
                <a:cs typeface="Arial" pitchFamily="34" charset="0"/>
              </a:rPr>
              <a:t>Professional practice and learning</a:t>
            </a:r>
          </a:p>
          <a:p>
            <a:pPr marL="628553" lvl="2" indent="-171423">
              <a:buFont typeface="Arial" pitchFamily="34" charset="0"/>
              <a:buChar char="–"/>
            </a:pPr>
            <a:r>
              <a:rPr lang="en-AU" sz="900" b="1" dirty="0" smtClean="0">
                <a:latin typeface="Arial" pitchFamily="34" charset="0"/>
                <a:cs typeface="Arial" pitchFamily="34" charset="0"/>
              </a:rPr>
              <a:t>Essential element:</a:t>
            </a:r>
            <a:r>
              <a:rPr lang="en-AU" sz="900" dirty="0" smtClean="0">
                <a:latin typeface="Arial" pitchFamily="34" charset="0"/>
                <a:cs typeface="Arial" pitchFamily="34" charset="0"/>
              </a:rPr>
              <a:t> All teachers are supported in working towards their goals, including through access to high quality professional learning.</a:t>
            </a:r>
          </a:p>
          <a:p>
            <a:pPr marL="628553" lvl="2" indent="-171423">
              <a:buFont typeface="Arial" pitchFamily="34" charset="0"/>
              <a:buChar char="–"/>
            </a:pPr>
            <a:r>
              <a:rPr lang="en-AU" sz="900" b="1" dirty="0" smtClean="0">
                <a:latin typeface="Arial" pitchFamily="34" charset="0"/>
                <a:cs typeface="Arial" pitchFamily="34" charset="0"/>
              </a:rPr>
              <a:t>Essential element:</a:t>
            </a:r>
            <a:r>
              <a:rPr lang="en-AU" sz="900" dirty="0" smtClean="0">
                <a:latin typeface="Arial" pitchFamily="34" charset="0"/>
                <a:cs typeface="Arial" pitchFamily="34" charset="0"/>
              </a:rPr>
              <a:t> Evidence used to reflect on and evaluate teacher performance, including through the full review described below, should come from multiple sources and include as a minimum: data showing impact on student outcomes; information based on direct observation of teaching; and evidence of collaboration with colleagues.</a:t>
            </a:r>
          </a:p>
          <a:p>
            <a:pPr marL="171423" indent="-171423">
              <a:buFont typeface="Arial" pitchFamily="34" charset="0"/>
              <a:buChar char="•"/>
            </a:pPr>
            <a:r>
              <a:rPr lang="en-AU" sz="900" dirty="0" smtClean="0">
                <a:latin typeface="Arial" pitchFamily="34" charset="0"/>
                <a:cs typeface="Arial" pitchFamily="34" charset="0"/>
              </a:rPr>
              <a:t>Feedback and review</a:t>
            </a:r>
          </a:p>
          <a:p>
            <a:pPr marL="628553" lvl="2" indent="-171423">
              <a:buFont typeface="Arial" pitchFamily="34" charset="0"/>
              <a:buChar char="–"/>
            </a:pPr>
            <a:r>
              <a:rPr lang="en-AU" sz="900" b="1" dirty="0" smtClean="0">
                <a:latin typeface="Arial" pitchFamily="34" charset="0"/>
                <a:cs typeface="Arial" pitchFamily="34" charset="0"/>
              </a:rPr>
              <a:t>Essential element:</a:t>
            </a:r>
            <a:r>
              <a:rPr lang="en-AU" sz="900" dirty="0" smtClean="0">
                <a:latin typeface="Arial" pitchFamily="34" charset="0"/>
                <a:cs typeface="Arial" pitchFamily="34" charset="0"/>
              </a:rPr>
              <a:t> All teachers receive regular formal and informal feedback on their performance. This includes a formal review against their performance and development goals at least annually, with verbal and written feedback being provided to the teacher.</a:t>
            </a:r>
          </a:p>
          <a:p>
            <a:endParaRPr lang="en-AU" sz="900" b="1" dirty="0" smtClean="0">
              <a:latin typeface="Arial" pitchFamily="34" charset="0"/>
              <a:cs typeface="Arial" pitchFamily="34" charset="0"/>
            </a:endParaRPr>
          </a:p>
          <a:p>
            <a:r>
              <a:rPr lang="en-AU" sz="900" b="1" dirty="0" smtClean="0">
                <a:latin typeface="Arial" pitchFamily="34" charset="0"/>
                <a:cs typeface="Arial" pitchFamily="34" charset="0"/>
              </a:rPr>
              <a:t>Materials required</a:t>
            </a:r>
          </a:p>
          <a:p>
            <a:pPr marL="171423" indent="-171423">
              <a:buFont typeface="Arial" pitchFamily="34" charset="0"/>
              <a:buChar char="•"/>
            </a:pPr>
            <a:r>
              <a:rPr lang="en-AU" sz="900" dirty="0" smtClean="0">
                <a:latin typeface="Arial" pitchFamily="34" charset="0"/>
                <a:cs typeface="Arial" pitchFamily="34" charset="0"/>
              </a:rPr>
              <a:t>Read the </a:t>
            </a:r>
            <a:r>
              <a:rPr lang="en-AU" sz="900" b="1" dirty="0" smtClean="0">
                <a:latin typeface="Arial" pitchFamily="34" charset="0"/>
                <a:cs typeface="Arial" pitchFamily="34" charset="0"/>
              </a:rPr>
              <a:t>essential elements </a:t>
            </a:r>
            <a:r>
              <a:rPr lang="en-AU" sz="900" dirty="0" smtClean="0">
                <a:latin typeface="Arial" pitchFamily="34" charset="0"/>
                <a:cs typeface="Arial" pitchFamily="34" charset="0"/>
              </a:rPr>
              <a:t>in pages 5 - 7 of the Framework.</a:t>
            </a:r>
          </a:p>
        </p:txBody>
      </p:sp>
      <p:sp>
        <p:nvSpPr>
          <p:cNvPr id="4" name="Slide Number Placeholder 3"/>
          <p:cNvSpPr>
            <a:spLocks noGrp="1"/>
          </p:cNvSpPr>
          <p:nvPr>
            <p:ph type="sldNum" sz="quarter" idx="10"/>
          </p:nvPr>
        </p:nvSpPr>
        <p:spPr/>
        <p:txBody>
          <a:bodyPr/>
          <a:lstStyle/>
          <a:p>
            <a:fld id="{5303A82D-0FFE-42EE-97A1-658F6D99F71F}" type="slidenum">
              <a:rPr lang="en-AU" smtClean="0"/>
              <a:pPr/>
              <a:t>6</a:t>
            </a:fld>
            <a:endParaRPr lang="en-AU" dirty="0"/>
          </a:p>
        </p:txBody>
      </p:sp>
    </p:spTree>
    <p:extLst>
      <p:ext uri="{BB962C8B-B14F-4D97-AF65-F5344CB8AC3E}">
        <p14:creationId xmlns:p14="http://schemas.microsoft.com/office/powerpoint/2010/main" val="22748438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748882"/>
            <a:ext cx="6789738" cy="4752528"/>
          </a:xfrm>
        </p:spPr>
        <p:txBody>
          <a:bodyPr/>
          <a:lstStyle/>
          <a:p>
            <a:pPr indent="0">
              <a:lnSpc>
                <a:spcPct val="100000"/>
              </a:lnSpc>
              <a:spcBef>
                <a:spcPts val="0"/>
              </a:spcBef>
              <a:spcAft>
                <a:spcPts val="0"/>
              </a:spcAft>
            </a:pPr>
            <a:r>
              <a:rPr lang="en-AU" sz="900" b="1" baseline="0" dirty="0" smtClean="0">
                <a:solidFill>
                  <a:schemeClr val="tx1"/>
                </a:solidFill>
                <a:latin typeface="Arial" pitchFamily="34" charset="0"/>
                <a:cs typeface="Arial" pitchFamily="34" charset="0"/>
              </a:rPr>
              <a:t>Purpose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b="0" baseline="0" dirty="0" smtClean="0">
                <a:solidFill>
                  <a:schemeClr val="tx1"/>
                </a:solidFill>
                <a:latin typeface="Arial" pitchFamily="34" charset="0"/>
                <a:cs typeface="Arial" pitchFamily="34" charset="0"/>
              </a:rPr>
              <a:t>To introduce</a:t>
            </a:r>
            <a:r>
              <a:rPr lang="en-AU" sz="900" b="0" dirty="0" smtClean="0">
                <a:solidFill>
                  <a:schemeClr val="tx1"/>
                </a:solidFill>
                <a:latin typeface="Arial" pitchFamily="34" charset="0"/>
                <a:cs typeface="Arial" pitchFamily="34" charset="0"/>
              </a:rPr>
              <a:t> </a:t>
            </a:r>
            <a:r>
              <a:rPr lang="en-AU" sz="900" b="0" baseline="0" dirty="0" smtClean="0">
                <a:solidFill>
                  <a:schemeClr val="tx1"/>
                </a:solidFill>
                <a:latin typeface="Arial" pitchFamily="34" charset="0"/>
                <a:cs typeface="Arial" pitchFamily="34" charset="0"/>
              </a:rPr>
              <a:t>the reflection and goal setting</a:t>
            </a:r>
            <a:r>
              <a:rPr lang="en-AU" sz="900" b="0" dirty="0" smtClean="0">
                <a:solidFill>
                  <a:schemeClr val="tx1"/>
                </a:solidFill>
                <a:latin typeface="Arial" pitchFamily="34" charset="0"/>
                <a:cs typeface="Arial" pitchFamily="34" charset="0"/>
              </a:rPr>
              <a:t> </a:t>
            </a:r>
            <a:r>
              <a:rPr lang="en-AU" sz="900" b="0" baseline="0" dirty="0" smtClean="0">
                <a:solidFill>
                  <a:schemeClr val="tx1"/>
                </a:solidFill>
                <a:latin typeface="Arial" pitchFamily="34" charset="0"/>
                <a:cs typeface="Arial" pitchFamily="34" charset="0"/>
              </a:rPr>
              <a:t>component of the performance and development cycle.</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AU" sz="900" b="0" baseline="0" dirty="0" smtClean="0">
              <a:solidFill>
                <a:schemeClr val="tx1"/>
              </a:solidFill>
              <a:latin typeface="Arial" pitchFamily="34" charset="0"/>
              <a:cs typeface="Arial" pitchFamily="34" charset="0"/>
            </a:endParaRPr>
          </a:p>
          <a:p>
            <a:pPr indent="0">
              <a:lnSpc>
                <a:spcPct val="100000"/>
              </a:lnSpc>
              <a:spcBef>
                <a:spcPts val="0"/>
              </a:spcBef>
              <a:spcAft>
                <a:spcPts val="0"/>
              </a:spcAft>
            </a:pPr>
            <a:r>
              <a:rPr lang="en-AU" sz="900" b="1" baseline="0" dirty="0" smtClean="0">
                <a:solidFill>
                  <a:schemeClr val="tx1"/>
                </a:solidFill>
                <a:latin typeface="Arial" pitchFamily="34" charset="0"/>
                <a:cs typeface="Arial" pitchFamily="34" charset="0"/>
              </a:rPr>
              <a:t>Key points to share</a:t>
            </a:r>
            <a:endParaRPr lang="en-AU" sz="900" kern="1200" baseline="0" dirty="0" smtClean="0">
              <a:solidFill>
                <a:schemeClr val="tx1"/>
              </a:solidFill>
              <a:latin typeface="Arial" pitchFamily="34" charset="0"/>
              <a:cs typeface="Arial" pitchFamily="34" charset="0"/>
            </a:endParaRPr>
          </a:p>
          <a:p>
            <a:pPr marL="171450" indent="-171450">
              <a:lnSpc>
                <a:spcPct val="100000"/>
              </a:lnSpc>
              <a:spcBef>
                <a:spcPts val="0"/>
              </a:spcBef>
              <a:spcAft>
                <a:spcPts val="0"/>
              </a:spcAft>
              <a:buFont typeface="Arial" pitchFamily="34" charset="0"/>
              <a:buChar char="•"/>
            </a:pPr>
            <a:r>
              <a:rPr lang="en-AU" sz="900" kern="1200" baseline="0" dirty="0" smtClean="0">
                <a:solidFill>
                  <a:schemeClr val="tx1"/>
                </a:solidFill>
                <a:latin typeface="Arial" pitchFamily="34" charset="0"/>
                <a:cs typeface="Arial" pitchFamily="34" charset="0"/>
              </a:rPr>
              <a:t>The cycle begins with reflecting </a:t>
            </a:r>
            <a:r>
              <a:rPr lang="en-AU" sz="900" dirty="0" smtClean="0">
                <a:latin typeface="Arial" pitchFamily="34" charset="0"/>
                <a:cs typeface="Arial" pitchFamily="34" charset="0"/>
              </a:rPr>
              <a:t>and </a:t>
            </a:r>
            <a:r>
              <a:rPr lang="en-AU" sz="900" kern="1200" baseline="0" dirty="0" smtClean="0">
                <a:solidFill>
                  <a:schemeClr val="tx1"/>
                </a:solidFill>
                <a:latin typeface="Arial" pitchFamily="34" charset="0"/>
                <a:cs typeface="Arial" pitchFamily="34" charset="0"/>
              </a:rPr>
              <a:t>setting goals. To engage purposefully in performance appraisal and development a teacher, with the support of the principal or delegate, must clearly articulate agreed goals based on the school’s shared view of effective teaching, derived from the Australian Professional Standards for Teachers. </a:t>
            </a:r>
          </a:p>
          <a:p>
            <a:pPr marL="171450" indent="-171450">
              <a:lnSpc>
                <a:spcPct val="100000"/>
              </a:lnSpc>
              <a:spcBef>
                <a:spcPts val="0"/>
              </a:spcBef>
              <a:spcAft>
                <a:spcPts val="0"/>
              </a:spcAft>
              <a:buFont typeface="Arial" pitchFamily="34" charset="0"/>
              <a:buChar char="•"/>
            </a:pPr>
            <a:r>
              <a:rPr lang="en-AU" sz="900" kern="1200" baseline="0" dirty="0" smtClean="0">
                <a:solidFill>
                  <a:schemeClr val="tx1"/>
                </a:solidFill>
                <a:latin typeface="Arial" pitchFamily="34" charset="0"/>
                <a:cs typeface="Arial" pitchFamily="34" charset="0"/>
              </a:rPr>
              <a:t>These will include goals related to a teacher’s impact in and beyond the classroom</a:t>
            </a:r>
            <a:r>
              <a:rPr lang="en-AU" sz="900" dirty="0">
                <a:latin typeface="Arial" pitchFamily="34" charset="0"/>
                <a:cs typeface="Arial" pitchFamily="34" charset="0"/>
              </a:rPr>
              <a:t>:</a:t>
            </a:r>
            <a:endParaRPr lang="en-AU" sz="900" kern="1200" baseline="0" dirty="0" smtClean="0">
              <a:solidFill>
                <a:schemeClr val="tx1"/>
              </a:solidFill>
              <a:latin typeface="Arial" pitchFamily="34" charset="0"/>
              <a:cs typeface="Arial" pitchFamily="34" charset="0"/>
            </a:endParaRPr>
          </a:p>
          <a:p>
            <a:pPr marL="628650" lvl="1" indent="-171450">
              <a:buFont typeface="Arial" pitchFamily="34" charset="0"/>
              <a:buChar char="–"/>
            </a:pPr>
            <a:r>
              <a:rPr lang="en-AU" sz="900" kern="1200" baseline="0" dirty="0" smtClean="0">
                <a:solidFill>
                  <a:schemeClr val="tx1"/>
                </a:solidFill>
                <a:latin typeface="Arial" pitchFamily="34" charset="0"/>
                <a:cs typeface="Arial" pitchFamily="34" charset="0"/>
              </a:rPr>
              <a:t>Goals should take into account the teacher’s own reflection on their teaching practice informed by evidence and feedback, the school strategic plan, and goals or priorities set by,</a:t>
            </a:r>
            <a:r>
              <a:rPr lang="en-AU" sz="900" kern="1200" dirty="0" smtClean="0">
                <a:solidFill>
                  <a:schemeClr val="tx1"/>
                </a:solidFill>
                <a:latin typeface="Arial" pitchFamily="34" charset="0"/>
                <a:cs typeface="Arial" pitchFamily="34" charset="0"/>
              </a:rPr>
              <a:t> </a:t>
            </a:r>
            <a:r>
              <a:rPr lang="en-AU" sz="900" kern="1200" baseline="0" dirty="0" smtClean="0">
                <a:solidFill>
                  <a:schemeClr val="tx1"/>
                </a:solidFill>
                <a:latin typeface="Arial" pitchFamily="34" charset="0"/>
                <a:cs typeface="Arial" pitchFamily="34" charset="0"/>
              </a:rPr>
              <a:t>and for, teams of teachers within the school</a:t>
            </a:r>
          </a:p>
          <a:p>
            <a:pPr marL="628650" lvl="1" indent="-171450">
              <a:buFont typeface="Arial" pitchFamily="34" charset="0"/>
              <a:buChar char="–"/>
            </a:pPr>
            <a:r>
              <a:rPr lang="en-AU" sz="900" kern="1200" baseline="0" dirty="0" smtClean="0">
                <a:solidFill>
                  <a:schemeClr val="tx1"/>
                </a:solidFill>
                <a:latin typeface="Arial" pitchFamily="34" charset="0"/>
                <a:cs typeface="Arial" pitchFamily="34" charset="0"/>
              </a:rPr>
              <a:t>Goals should be designed to be measurable and should have a clear link to the types of evidence to be used as a basis for feedback and reflection</a:t>
            </a:r>
          </a:p>
          <a:p>
            <a:pPr marL="628650" lvl="1" indent="-171450">
              <a:buFont typeface="Arial" pitchFamily="34" charset="0"/>
              <a:buChar char="–"/>
            </a:pPr>
            <a:r>
              <a:rPr lang="en-AU" sz="900" kern="1200" baseline="0" dirty="0" smtClean="0">
                <a:solidFill>
                  <a:schemeClr val="tx1"/>
                </a:solidFill>
                <a:latin typeface="Arial" pitchFamily="34" charset="0"/>
                <a:cs typeface="Arial" pitchFamily="34" charset="0"/>
              </a:rPr>
              <a:t>A teacher’s goals should be regularly reviewed and adjusted as</a:t>
            </a:r>
            <a:r>
              <a:rPr lang="en-AU" sz="900" kern="1200" dirty="0" smtClean="0">
                <a:solidFill>
                  <a:schemeClr val="tx1"/>
                </a:solidFill>
                <a:latin typeface="Arial" pitchFamily="34" charset="0"/>
                <a:cs typeface="Arial" pitchFamily="34" charset="0"/>
              </a:rPr>
              <a:t> </a:t>
            </a:r>
            <a:r>
              <a:rPr lang="en-AU" sz="900" kern="1200" baseline="0" dirty="0" smtClean="0">
                <a:solidFill>
                  <a:schemeClr val="tx1"/>
                </a:solidFill>
                <a:latin typeface="Arial" pitchFamily="34" charset="0"/>
                <a:cs typeface="Arial" pitchFamily="34" charset="0"/>
              </a:rPr>
              <a:t>circumstances change</a:t>
            </a:r>
          </a:p>
          <a:p>
            <a:pPr marL="628650" lvl="1" indent="-171450">
              <a:buFont typeface="Arial" pitchFamily="34" charset="0"/>
              <a:buChar char="–"/>
            </a:pPr>
            <a:r>
              <a:rPr lang="en-AU" sz="900" kern="1200" baseline="0" dirty="0" smtClean="0">
                <a:solidFill>
                  <a:schemeClr val="tx1"/>
                </a:solidFill>
                <a:latin typeface="Arial" pitchFamily="34" charset="0"/>
                <a:cs typeface="Arial" pitchFamily="34" charset="0"/>
              </a:rPr>
              <a:t>Goals should address both teacher performance and teacher development. </a:t>
            </a:r>
          </a:p>
          <a:p>
            <a:pPr marL="171450" indent="-171450">
              <a:lnSpc>
                <a:spcPct val="100000"/>
              </a:lnSpc>
              <a:spcBef>
                <a:spcPts val="0"/>
              </a:spcBef>
              <a:spcAft>
                <a:spcPts val="0"/>
              </a:spcAft>
              <a:buFont typeface="Arial" pitchFamily="34" charset="0"/>
              <a:buChar char="•"/>
            </a:pPr>
            <a:r>
              <a:rPr lang="en-AU" sz="900" b="1" kern="1200" baseline="0" dirty="0" smtClean="0">
                <a:solidFill>
                  <a:schemeClr val="tx1"/>
                </a:solidFill>
                <a:latin typeface="Arial" pitchFamily="34" charset="0"/>
                <a:cs typeface="Arial" pitchFamily="34" charset="0"/>
              </a:rPr>
              <a:t>Essential element</a:t>
            </a:r>
            <a:r>
              <a:rPr lang="en-AU" sz="900" b="0" kern="1200" baseline="0" dirty="0" smtClean="0">
                <a:solidFill>
                  <a:schemeClr val="tx1"/>
                </a:solidFill>
                <a:latin typeface="Arial" pitchFamily="34" charset="0"/>
                <a:cs typeface="Arial" pitchFamily="34" charset="0"/>
              </a:rPr>
              <a:t>: All teachers have a set of </a:t>
            </a:r>
            <a:r>
              <a:rPr lang="en-AU" sz="900" kern="1200" baseline="0" dirty="0" smtClean="0">
                <a:solidFill>
                  <a:schemeClr val="tx1"/>
                </a:solidFill>
                <a:latin typeface="Arial" pitchFamily="34" charset="0"/>
                <a:cs typeface="Arial" pitchFamily="34" charset="0"/>
              </a:rPr>
              <a:t>documented and regularly reviewed goals related to both performance and development, and ways</a:t>
            </a:r>
            <a:r>
              <a:rPr lang="en-AU" sz="900" kern="1200" dirty="0" smtClean="0">
                <a:solidFill>
                  <a:schemeClr val="tx1"/>
                </a:solidFill>
                <a:latin typeface="Arial" pitchFamily="34" charset="0"/>
                <a:cs typeface="Arial" pitchFamily="34" charset="0"/>
              </a:rPr>
              <a:t> </a:t>
            </a:r>
            <a:r>
              <a:rPr lang="en-AU" sz="900" kern="1200" baseline="0" dirty="0" smtClean="0">
                <a:solidFill>
                  <a:schemeClr val="tx1"/>
                </a:solidFill>
                <a:latin typeface="Arial" pitchFamily="34" charset="0"/>
                <a:cs typeface="Arial" pitchFamily="34" charset="0"/>
              </a:rPr>
              <a:t>of measuring progress towards them, that are agreed with the principal or delegate.</a:t>
            </a:r>
          </a:p>
          <a:p>
            <a:pPr indent="0">
              <a:lnSpc>
                <a:spcPct val="100000"/>
              </a:lnSpc>
              <a:spcBef>
                <a:spcPts val="0"/>
              </a:spcBef>
              <a:spcAft>
                <a:spcPts val="0"/>
              </a:spcAft>
            </a:pPr>
            <a:endParaRPr lang="en-AU" sz="900" kern="1200" baseline="0" dirty="0" smtClean="0">
              <a:solidFill>
                <a:schemeClr val="tx1"/>
              </a:solidFill>
              <a:latin typeface="Arial" pitchFamily="34" charset="0"/>
              <a:cs typeface="Arial" pitchFamily="34" charset="0"/>
            </a:endParaRPr>
          </a:p>
          <a:p>
            <a:pPr indent="0">
              <a:lnSpc>
                <a:spcPct val="100000"/>
              </a:lnSpc>
              <a:spcBef>
                <a:spcPts val="0"/>
              </a:spcBef>
              <a:spcAft>
                <a:spcPts val="0"/>
              </a:spcAft>
            </a:pPr>
            <a:r>
              <a:rPr lang="en-AU" sz="900" b="1" dirty="0" smtClean="0">
                <a:latin typeface="Arial" pitchFamily="34" charset="0"/>
                <a:cs typeface="Arial" pitchFamily="34" charset="0"/>
              </a:rPr>
              <a:t>Research</a:t>
            </a:r>
            <a:endParaRPr lang="en-AU" sz="900" b="1" kern="1200" baseline="0" dirty="0" smtClean="0">
              <a:solidFill>
                <a:schemeClr val="tx1"/>
              </a:solidFill>
              <a:latin typeface="Arial" pitchFamily="34" charset="0"/>
              <a:cs typeface="Arial" pitchFamily="34" charset="0"/>
            </a:endParaRPr>
          </a:p>
          <a:p>
            <a:pPr marL="171450" indent="-171450">
              <a:buFont typeface="Arial" pitchFamily="34" charset="0"/>
              <a:buChar char="•"/>
            </a:pPr>
            <a:r>
              <a:rPr lang="en-AU" sz="900" kern="1200" baseline="0" dirty="0" smtClean="0">
                <a:solidFill>
                  <a:schemeClr val="tx1"/>
                </a:solidFill>
                <a:latin typeface="Arial" pitchFamily="34" charset="0"/>
                <a:cs typeface="Arial" pitchFamily="34" charset="0"/>
              </a:rPr>
              <a:t>‘The more principals encourage self-reflection, the more teachers appreciate their feedback and the better the teaching becomes’</a:t>
            </a:r>
            <a:r>
              <a:rPr lang="en-AU" sz="900" dirty="0" smtClean="0">
                <a:latin typeface="Arial" pitchFamily="34" charset="0"/>
                <a:cs typeface="Arial" pitchFamily="34" charset="0"/>
              </a:rPr>
              <a:t> (Jensen</a:t>
            </a:r>
            <a:r>
              <a:rPr lang="en-AU" sz="900" dirty="0">
                <a:latin typeface="Arial" pitchFamily="34" charset="0"/>
                <a:cs typeface="Arial" pitchFamily="34" charset="0"/>
              </a:rPr>
              <a:t>, B &amp; Reichl, J </a:t>
            </a:r>
            <a:r>
              <a:rPr lang="en-AU" sz="900" dirty="0" smtClean="0">
                <a:latin typeface="Arial" pitchFamily="34" charset="0"/>
                <a:cs typeface="Arial" pitchFamily="34" charset="0"/>
              </a:rPr>
              <a:t>2011, p. 15). </a:t>
            </a:r>
            <a:endParaRPr lang="en-AU" sz="900" dirty="0">
              <a:latin typeface="Arial" pitchFamily="34" charset="0"/>
              <a:cs typeface="Arial" pitchFamily="34" charset="0"/>
            </a:endParaRPr>
          </a:p>
          <a:p>
            <a:pPr marL="171450" indent="-171450">
              <a:buFont typeface="Arial" pitchFamily="34" charset="0"/>
              <a:buChar char="•"/>
            </a:pPr>
            <a:r>
              <a:rPr lang="en-AU" sz="900" dirty="0" smtClean="0">
                <a:latin typeface="Arial" pitchFamily="34" charset="0"/>
                <a:cs typeface="Arial" pitchFamily="34" charset="0"/>
              </a:rPr>
              <a:t>Australian </a:t>
            </a:r>
            <a:r>
              <a:rPr lang="en-AU" sz="900" dirty="0">
                <a:latin typeface="Arial" pitchFamily="34" charset="0"/>
                <a:cs typeface="Arial" pitchFamily="34" charset="0"/>
              </a:rPr>
              <a:t>teachers who report greater levels of self-efficacy in their role as teachers receive more frequent evaluation and feedback about their work, are more likely to have innovative teaching practices emphasised in their evaluations, and receive public recognition from principal/colleagues following evaluation of their work  </a:t>
            </a:r>
            <a:r>
              <a:rPr lang="en-AU" sz="900" dirty="0" smtClean="0">
                <a:latin typeface="Arial" pitchFamily="34" charset="0"/>
                <a:cs typeface="Arial" pitchFamily="34" charset="0"/>
              </a:rPr>
              <a:t>(OECD, 2009).</a:t>
            </a:r>
            <a:endParaRPr lang="en-AU" dirty="0" smtClean="0"/>
          </a:p>
        </p:txBody>
      </p:sp>
      <p:sp>
        <p:nvSpPr>
          <p:cNvPr id="4" name="Slide Number Placeholder 3"/>
          <p:cNvSpPr>
            <a:spLocks noGrp="1"/>
          </p:cNvSpPr>
          <p:nvPr>
            <p:ph type="sldNum" sz="quarter" idx="10"/>
          </p:nvPr>
        </p:nvSpPr>
        <p:spPr/>
        <p:txBody>
          <a:bodyPr/>
          <a:lstStyle/>
          <a:p>
            <a:fld id="{FE918C3E-D773-41AE-B3E4-79E2DCC1FD41}" type="slidenum">
              <a:rPr lang="en-AU" smtClean="0"/>
              <a:pPr/>
              <a:t>7</a:t>
            </a:fld>
            <a:endParaRPr lang="en-AU" dirty="0"/>
          </a:p>
        </p:txBody>
      </p:sp>
    </p:spTree>
    <p:extLst>
      <p:ext uri="{BB962C8B-B14F-4D97-AF65-F5344CB8AC3E}">
        <p14:creationId xmlns:p14="http://schemas.microsoft.com/office/powerpoint/2010/main" val="2826881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716660"/>
            <a:ext cx="6789738" cy="4712741"/>
          </a:xfrm>
        </p:spPr>
        <p:txBody>
          <a:bodyPr/>
          <a:lstStyle/>
          <a:p>
            <a:r>
              <a:rPr lang="en-AU" sz="900" b="1" dirty="0" smtClean="0">
                <a:solidFill>
                  <a:schemeClr val="tx1"/>
                </a:solidFill>
                <a:latin typeface="Arial" pitchFamily="34" charset="0"/>
                <a:cs typeface="Arial" pitchFamily="34" charset="0"/>
              </a:rPr>
              <a:t>Purpose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b="0" dirty="0" smtClean="0">
                <a:solidFill>
                  <a:schemeClr val="tx1"/>
                </a:solidFill>
                <a:latin typeface="Arial" pitchFamily="34" charset="0"/>
                <a:cs typeface="Arial" pitchFamily="34" charset="0"/>
              </a:rPr>
              <a:t>To have participants reflect on their teaching practice.</a:t>
            </a:r>
          </a:p>
          <a:p>
            <a:endParaRPr lang="en-AU" sz="900" b="1" dirty="0" smtClean="0">
              <a:solidFill>
                <a:schemeClr val="tx1"/>
              </a:solidFill>
              <a:latin typeface="Arial" pitchFamily="34" charset="0"/>
              <a:cs typeface="Arial" pitchFamily="34" charset="0"/>
            </a:endParaRPr>
          </a:p>
          <a:p>
            <a:r>
              <a:rPr lang="en-AU" sz="900" b="1" dirty="0" smtClean="0">
                <a:solidFill>
                  <a:schemeClr val="tx1"/>
                </a:solidFill>
                <a:latin typeface="Arial" pitchFamily="34" charset="0"/>
                <a:cs typeface="Arial" pitchFamily="34" charset="0"/>
              </a:rPr>
              <a:t>Key points to share</a:t>
            </a:r>
          </a:p>
          <a:p>
            <a:pPr marL="171450" indent="-171450">
              <a:lnSpc>
                <a:spcPct val="100000"/>
              </a:lnSpc>
              <a:spcBef>
                <a:spcPts val="0"/>
              </a:spcBef>
              <a:spcAft>
                <a:spcPts val="0"/>
              </a:spcAft>
              <a:buFont typeface="Arial" pitchFamily="34" charset="0"/>
              <a:buChar char="•"/>
            </a:pPr>
            <a:r>
              <a:rPr lang="en-AU" sz="900" dirty="0">
                <a:latin typeface="Arial" pitchFamily="34" charset="0"/>
                <a:cs typeface="Arial" pitchFamily="34" charset="0"/>
              </a:rPr>
              <a:t>Goals should take into account the teacher’s own reflection of their teaching practice.</a:t>
            </a:r>
          </a:p>
          <a:p>
            <a:pPr marL="171450" indent="-171450">
              <a:lnSpc>
                <a:spcPct val="100000"/>
              </a:lnSpc>
              <a:spcBef>
                <a:spcPts val="0"/>
              </a:spcBef>
              <a:spcAft>
                <a:spcPts val="0"/>
              </a:spcAft>
              <a:buFont typeface="Arial" pitchFamily="34" charset="0"/>
              <a:buChar char="•"/>
            </a:pPr>
            <a:r>
              <a:rPr lang="en-AU" sz="900" dirty="0">
                <a:latin typeface="Arial" pitchFamily="34" charset="0"/>
                <a:cs typeface="Arial" pitchFamily="34" charset="0"/>
              </a:rPr>
              <a:t>A SWOT (</a:t>
            </a:r>
            <a:r>
              <a:rPr lang="en-AU" sz="900" b="1" dirty="0">
                <a:latin typeface="Arial" pitchFamily="34" charset="0"/>
                <a:cs typeface="Arial" pitchFamily="34" charset="0"/>
              </a:rPr>
              <a:t>S</a:t>
            </a:r>
            <a:r>
              <a:rPr lang="en-AU" sz="900" dirty="0">
                <a:latin typeface="Arial" pitchFamily="34" charset="0"/>
                <a:cs typeface="Arial" pitchFamily="34" charset="0"/>
              </a:rPr>
              <a:t>trengths, </a:t>
            </a:r>
            <a:r>
              <a:rPr lang="en-AU" sz="900" b="1" dirty="0">
                <a:latin typeface="Arial" pitchFamily="34" charset="0"/>
                <a:cs typeface="Arial" pitchFamily="34" charset="0"/>
              </a:rPr>
              <a:t>W</a:t>
            </a:r>
            <a:r>
              <a:rPr lang="en-AU" sz="900" dirty="0">
                <a:latin typeface="Arial" pitchFamily="34" charset="0"/>
                <a:cs typeface="Arial" pitchFamily="34" charset="0"/>
              </a:rPr>
              <a:t>eaknesses, </a:t>
            </a:r>
            <a:r>
              <a:rPr lang="en-AU" sz="900" b="1" dirty="0">
                <a:latin typeface="Arial" pitchFamily="34" charset="0"/>
                <a:cs typeface="Arial" pitchFamily="34" charset="0"/>
              </a:rPr>
              <a:t>O</a:t>
            </a:r>
            <a:r>
              <a:rPr lang="en-AU" sz="900" dirty="0">
                <a:latin typeface="Arial" pitchFamily="34" charset="0"/>
                <a:cs typeface="Arial" pitchFamily="34" charset="0"/>
              </a:rPr>
              <a:t>pportunities, </a:t>
            </a:r>
            <a:r>
              <a:rPr lang="en-AU" sz="900" b="1" dirty="0">
                <a:latin typeface="Arial" pitchFamily="34" charset="0"/>
                <a:cs typeface="Arial" pitchFamily="34" charset="0"/>
              </a:rPr>
              <a:t>T</a:t>
            </a:r>
            <a:r>
              <a:rPr lang="en-AU" sz="900" dirty="0">
                <a:latin typeface="Arial" pitchFamily="34" charset="0"/>
                <a:cs typeface="Arial" pitchFamily="34" charset="0"/>
              </a:rPr>
              <a:t>hreats) analysis can uncover your strengths and weaknesses (challenges) and the opportunities and threats facing you.</a:t>
            </a:r>
          </a:p>
          <a:p>
            <a:pPr marL="171450" indent="-171450">
              <a:buFont typeface="Arial" pitchFamily="34" charset="0"/>
              <a:buChar char="•"/>
            </a:pPr>
            <a:r>
              <a:rPr lang="en-AU" sz="900" dirty="0">
                <a:latin typeface="Arial" pitchFamily="34" charset="0"/>
                <a:cs typeface="Arial" pitchFamily="34" charset="0"/>
              </a:rPr>
              <a:t>Taken together, your strengths and opportunities help you to identify potential goals. Your weaknesses and the threats you face are things that need to be managed, mitigated or planned for to ensure your goals remain achievable</a:t>
            </a:r>
            <a:r>
              <a:rPr lang="en-AU" sz="900" dirty="0" smtClean="0">
                <a:latin typeface="Arial" pitchFamily="34" charset="0"/>
                <a:cs typeface="Arial" pitchFamily="34" charset="0"/>
              </a:rPr>
              <a:t>.</a:t>
            </a:r>
            <a:r>
              <a:rPr lang="en-AU" sz="900" dirty="0">
                <a:latin typeface="Arial" pitchFamily="34" charset="0"/>
                <a:cs typeface="Arial" pitchFamily="34" charset="0"/>
              </a:rPr>
              <a:t> </a:t>
            </a:r>
            <a:endParaRPr lang="en-AU" sz="900" dirty="0" smtClean="0">
              <a:latin typeface="Arial" pitchFamily="34" charset="0"/>
              <a:cs typeface="Arial" pitchFamily="34" charset="0"/>
            </a:endParaRPr>
          </a:p>
          <a:p>
            <a:endParaRPr lang="en-AU" sz="900" b="1" dirty="0" smtClean="0">
              <a:solidFill>
                <a:schemeClr val="tx1"/>
              </a:solidFill>
              <a:latin typeface="Arial" pitchFamily="34" charset="0"/>
              <a:cs typeface="Arial" pitchFamily="34" charset="0"/>
            </a:endParaRPr>
          </a:p>
          <a:p>
            <a:r>
              <a:rPr lang="en-AU" sz="900" b="1" dirty="0" smtClean="0">
                <a:solidFill>
                  <a:schemeClr val="tx1"/>
                </a:solidFill>
                <a:latin typeface="Arial" pitchFamily="34" charset="0"/>
                <a:cs typeface="Arial" pitchFamily="34" charset="0"/>
              </a:rPr>
              <a:t>Duration</a:t>
            </a:r>
          </a:p>
          <a:p>
            <a:pPr marL="171450" indent="-171450">
              <a:buFont typeface="Arial" pitchFamily="34" charset="0"/>
              <a:buChar char="•"/>
            </a:pPr>
            <a:r>
              <a:rPr lang="en-AU" sz="900" b="0" dirty="0" smtClean="0">
                <a:solidFill>
                  <a:schemeClr val="tx1"/>
                </a:solidFill>
                <a:latin typeface="Arial" pitchFamily="34" charset="0"/>
                <a:cs typeface="Arial" pitchFamily="34" charset="0"/>
              </a:rPr>
              <a:t>15 minutes.</a:t>
            </a:r>
          </a:p>
          <a:p>
            <a:pPr>
              <a:buFont typeface="Arial" pitchFamily="34" charset="0"/>
              <a:buChar char="•"/>
            </a:pPr>
            <a:endParaRPr lang="en-AU" sz="900" b="1" dirty="0" smtClean="0">
              <a:solidFill>
                <a:schemeClr val="tx1"/>
              </a:solidFill>
              <a:latin typeface="Arial" pitchFamily="34" charset="0"/>
              <a:cs typeface="Arial" pitchFamily="34" charset="0"/>
            </a:endParaRPr>
          </a:p>
          <a:p>
            <a:r>
              <a:rPr lang="en-AU" sz="900" b="1" dirty="0" smtClean="0">
                <a:solidFill>
                  <a:schemeClr val="tx1"/>
                </a:solidFill>
                <a:latin typeface="Arial" pitchFamily="34" charset="0"/>
                <a:cs typeface="Arial" pitchFamily="34" charset="0"/>
              </a:rPr>
              <a:t>Materials required</a:t>
            </a:r>
          </a:p>
          <a:p>
            <a:pPr marL="171450" indent="-171450">
              <a:buFont typeface="Arial" pitchFamily="34" charset="0"/>
              <a:buChar char="•"/>
              <a:defRPr/>
            </a:pPr>
            <a:r>
              <a:rPr lang="en-AU" sz="900" dirty="0" smtClean="0">
                <a:latin typeface="Arial" pitchFamily="34" charset="0"/>
                <a:cs typeface="Arial" pitchFamily="34" charset="0"/>
              </a:rPr>
              <a:t>Activity – Self-reflection – SWOT stimulus questions</a:t>
            </a:r>
          </a:p>
          <a:p>
            <a:pPr marL="171450" indent="-171450">
              <a:buFont typeface="Arial" pitchFamily="34" charset="0"/>
              <a:buChar char="•"/>
              <a:defRPr/>
            </a:pPr>
            <a:r>
              <a:rPr lang="en-AU" sz="900" dirty="0" smtClean="0">
                <a:latin typeface="Arial" pitchFamily="34" charset="0"/>
                <a:cs typeface="Arial" pitchFamily="34" charset="0"/>
              </a:rPr>
              <a:t>Activity – Self-reflection – SWOT </a:t>
            </a:r>
          </a:p>
          <a:p>
            <a:pPr>
              <a:defRPr/>
            </a:pPr>
            <a:endParaRPr lang="en-AU" sz="900" dirty="0">
              <a:latin typeface="Arial" pitchFamily="34" charset="0"/>
              <a:cs typeface="Arial" pitchFamily="34" charset="0"/>
            </a:endParaRPr>
          </a:p>
          <a:p>
            <a:pPr>
              <a:defRPr/>
            </a:pPr>
            <a:r>
              <a:rPr lang="en-AU" sz="900" b="1" dirty="0" smtClean="0">
                <a:latin typeface="Arial" pitchFamily="34" charset="0"/>
                <a:cs typeface="Arial" pitchFamily="34" charset="0"/>
              </a:rPr>
              <a:t>Instructions</a:t>
            </a:r>
            <a:endParaRPr lang="en-AU" sz="900" b="1" dirty="0">
              <a:latin typeface="Arial" pitchFamily="34" charset="0"/>
              <a:cs typeface="Arial" pitchFamily="34" charset="0"/>
            </a:endParaRPr>
          </a:p>
          <a:p>
            <a:pPr marL="171450" indent="-171450">
              <a:buFont typeface="Arial" pitchFamily="34" charset="0"/>
              <a:buChar char="•"/>
              <a:defRPr/>
            </a:pPr>
            <a:r>
              <a:rPr lang="en-AU" sz="900" dirty="0" smtClean="0">
                <a:latin typeface="Arial" pitchFamily="34" charset="0"/>
                <a:cs typeface="Arial" pitchFamily="34" charset="0"/>
              </a:rPr>
              <a:t>Consider the SWOT Reflection questions on the worksheet. </a:t>
            </a:r>
          </a:p>
          <a:p>
            <a:pPr marL="171450" indent="-171450">
              <a:buFont typeface="Arial" pitchFamily="34" charset="0"/>
              <a:buChar char="•"/>
              <a:defRPr/>
            </a:pPr>
            <a:r>
              <a:rPr lang="en-AU" sz="900" dirty="0" smtClean="0">
                <a:latin typeface="Arial" pitchFamily="34" charset="0"/>
                <a:cs typeface="Arial" pitchFamily="34" charset="0"/>
              </a:rPr>
              <a:t>Work with a colleague to work through the questions about your teaching practice and record your responses in the four quadrant grid on the worksheet provided. </a:t>
            </a:r>
          </a:p>
        </p:txBody>
      </p:sp>
      <p:sp>
        <p:nvSpPr>
          <p:cNvPr id="4" name="Slide Number Placeholder 3"/>
          <p:cNvSpPr>
            <a:spLocks noGrp="1"/>
          </p:cNvSpPr>
          <p:nvPr>
            <p:ph type="sldNum" sz="quarter" idx="10"/>
          </p:nvPr>
        </p:nvSpPr>
        <p:spPr/>
        <p:txBody>
          <a:bodyPr/>
          <a:lstStyle/>
          <a:p>
            <a:fld id="{FE918C3E-D773-41AE-B3E4-79E2DCC1FD41}" type="slidenum">
              <a:rPr lang="en-AU" smtClean="0"/>
              <a:pPr/>
              <a:t>8</a:t>
            </a:fld>
            <a:endParaRPr lang="en-AU" dirty="0"/>
          </a:p>
        </p:txBody>
      </p:sp>
    </p:spTree>
    <p:extLst>
      <p:ext uri="{BB962C8B-B14F-4D97-AF65-F5344CB8AC3E}">
        <p14:creationId xmlns:p14="http://schemas.microsoft.com/office/powerpoint/2010/main" val="3148086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716661"/>
            <a:ext cx="6789738" cy="4468416"/>
          </a:xfrm>
        </p:spPr>
        <p:txBody>
          <a:bodyPr/>
          <a:lstStyle/>
          <a:p>
            <a:r>
              <a:rPr lang="en-AU" sz="900" b="1" dirty="0" smtClean="0">
                <a:solidFill>
                  <a:schemeClr val="tx1"/>
                </a:solidFill>
                <a:latin typeface="Arial" pitchFamily="34" charset="0"/>
                <a:cs typeface="Arial" pitchFamily="34" charset="0"/>
              </a:rPr>
              <a:t>Purpose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dirty="0" smtClean="0">
                <a:latin typeface="Arial" pitchFamily="34" charset="0"/>
                <a:cs typeface="Arial" pitchFamily="34" charset="0"/>
              </a:rPr>
              <a:t>To</a:t>
            </a:r>
            <a:r>
              <a:rPr lang="en-AU" sz="900" b="0" dirty="0" smtClean="0">
                <a:solidFill>
                  <a:schemeClr val="tx1"/>
                </a:solidFill>
                <a:latin typeface="Arial" pitchFamily="34" charset="0"/>
                <a:cs typeface="Arial" pitchFamily="34" charset="0"/>
              </a:rPr>
              <a:t> gain an understanding of effective goal setting.</a:t>
            </a:r>
          </a:p>
          <a:p>
            <a:endParaRPr lang="en-AU" sz="900" b="1" dirty="0" smtClean="0">
              <a:solidFill>
                <a:schemeClr val="tx1"/>
              </a:solidFill>
              <a:latin typeface="Arial" pitchFamily="34" charset="0"/>
              <a:cs typeface="Arial" pitchFamily="34" charset="0"/>
            </a:endParaRPr>
          </a:p>
          <a:p>
            <a:r>
              <a:rPr lang="en-AU" sz="900" b="1" dirty="0" smtClean="0">
                <a:solidFill>
                  <a:schemeClr val="tx1"/>
                </a:solidFill>
                <a:latin typeface="Arial" pitchFamily="34" charset="0"/>
                <a:cs typeface="Arial" pitchFamily="34" charset="0"/>
              </a:rPr>
              <a:t>Key points to share</a:t>
            </a:r>
          </a:p>
          <a:p>
            <a:pPr marL="171450" indent="-171450">
              <a:buFont typeface="Arial" pitchFamily="34" charset="0"/>
              <a:buChar char="•"/>
            </a:pPr>
            <a:r>
              <a:rPr lang="en-AU" sz="900" dirty="0" smtClean="0">
                <a:solidFill>
                  <a:schemeClr val="tx1"/>
                </a:solidFill>
                <a:latin typeface="Arial" pitchFamily="34" charset="0"/>
                <a:cs typeface="Arial" pitchFamily="34" charset="0"/>
              </a:rPr>
              <a:t>Goals should take into account</a:t>
            </a:r>
            <a:r>
              <a:rPr lang="en-AU" sz="900" dirty="0">
                <a:latin typeface="Arial" pitchFamily="34" charset="0"/>
                <a:cs typeface="Arial" pitchFamily="34" charset="0"/>
              </a:rPr>
              <a:t>:</a:t>
            </a:r>
            <a:endParaRPr lang="en-AU" sz="900" dirty="0" smtClean="0">
              <a:solidFill>
                <a:schemeClr val="tx1"/>
              </a:solidFill>
              <a:latin typeface="Arial" pitchFamily="34" charset="0"/>
              <a:cs typeface="Arial" pitchFamily="34" charset="0"/>
            </a:endParaRPr>
          </a:p>
          <a:p>
            <a:pPr marL="6286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dirty="0" smtClean="0">
                <a:solidFill>
                  <a:schemeClr val="tx1"/>
                </a:solidFill>
                <a:latin typeface="Arial" pitchFamily="34" charset="0"/>
                <a:cs typeface="Arial" pitchFamily="34" charset="0"/>
              </a:rPr>
              <a:t>The teacher’s own reflection on their teaching practice informed by evidence and feedback</a:t>
            </a:r>
          </a:p>
          <a:p>
            <a:pPr marL="6286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dirty="0" smtClean="0">
                <a:solidFill>
                  <a:schemeClr val="tx1"/>
                </a:solidFill>
                <a:latin typeface="Arial" pitchFamily="34" charset="0"/>
                <a:cs typeface="Arial" pitchFamily="34" charset="0"/>
              </a:rPr>
              <a:t>The school’s strategic plan</a:t>
            </a:r>
          </a:p>
          <a:p>
            <a:pPr marL="6286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dirty="0" smtClean="0">
                <a:solidFill>
                  <a:schemeClr val="tx1"/>
                </a:solidFill>
                <a:latin typeface="Arial" pitchFamily="34" charset="0"/>
                <a:cs typeface="Arial" pitchFamily="34" charset="0"/>
              </a:rPr>
              <a:t>Goals or priorities set by and for teams of teachers</a:t>
            </a:r>
          </a:p>
          <a:p>
            <a:pPr marL="6286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dirty="0" smtClean="0">
                <a:latin typeface="Arial" pitchFamily="34" charset="0"/>
                <a:cs typeface="Arial" pitchFamily="34" charset="0"/>
              </a:rPr>
              <a:t>System and national initiatives.</a:t>
            </a:r>
            <a:endParaRPr lang="en-AU" sz="900" dirty="0" smtClean="0">
              <a:solidFill>
                <a:schemeClr val="tx1"/>
              </a:solidFill>
              <a:latin typeface="Arial" pitchFamily="34" charset="0"/>
              <a:cs typeface="Arial" pitchFamily="34" charset="0"/>
            </a:endParaRP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dirty="0" smtClean="0">
                <a:solidFill>
                  <a:schemeClr val="tx1"/>
                </a:solidFill>
                <a:latin typeface="Arial" pitchFamily="34" charset="0"/>
                <a:cs typeface="Arial" pitchFamily="34" charset="0"/>
              </a:rPr>
              <a:t>Goals should address both teacher performance and teacher direction and be designed to be measurable.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dirty="0" smtClean="0">
                <a:solidFill>
                  <a:schemeClr val="tx1"/>
                </a:solidFill>
                <a:latin typeface="Arial" pitchFamily="34" charset="0"/>
                <a:cs typeface="Arial" pitchFamily="34" charset="0"/>
              </a:rPr>
              <a:t>Goals should be regularly reviewed and adjusted.</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dirty="0" smtClean="0">
                <a:solidFill>
                  <a:schemeClr val="tx1"/>
                </a:solidFill>
                <a:latin typeface="Arial" pitchFamily="34" charset="0"/>
                <a:cs typeface="Arial" pitchFamily="34" charset="0"/>
              </a:rPr>
              <a:t>Whenever you need to set a goal, be sure to follow the SMART principle. For goals to be meaningful and able to be accomplished, they need to be:</a:t>
            </a:r>
          </a:p>
          <a:p>
            <a:pPr marL="6286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b="1" dirty="0" smtClean="0">
                <a:solidFill>
                  <a:schemeClr val="tx1"/>
                </a:solidFill>
                <a:latin typeface="Arial" pitchFamily="34" charset="0"/>
                <a:cs typeface="Arial" pitchFamily="34" charset="0"/>
              </a:rPr>
              <a:t>Specific</a:t>
            </a:r>
            <a:r>
              <a:rPr lang="en-AU" sz="900" b="1" dirty="0">
                <a:latin typeface="Arial" pitchFamily="34" charset="0"/>
                <a:cs typeface="Arial" pitchFamily="34" charset="0"/>
              </a:rPr>
              <a:t>:</a:t>
            </a:r>
            <a:r>
              <a:rPr lang="en-AU" sz="900" b="0" dirty="0" smtClean="0">
                <a:solidFill>
                  <a:schemeClr val="tx1"/>
                </a:solidFill>
                <a:latin typeface="Arial" pitchFamily="34" charset="0"/>
                <a:cs typeface="Arial" pitchFamily="34" charset="0"/>
              </a:rPr>
              <a:t> make sure your goal pertains to one particular outcome.</a:t>
            </a:r>
          </a:p>
          <a:p>
            <a:pPr marL="6286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b="1" dirty="0" smtClean="0">
                <a:solidFill>
                  <a:schemeClr val="tx1"/>
                </a:solidFill>
                <a:latin typeface="Arial" pitchFamily="34" charset="0"/>
                <a:cs typeface="Arial" pitchFamily="34" charset="0"/>
              </a:rPr>
              <a:t>Measurable</a:t>
            </a:r>
            <a:r>
              <a:rPr lang="en-AU" sz="900" b="1" dirty="0">
                <a:latin typeface="Arial" pitchFamily="34" charset="0"/>
                <a:cs typeface="Arial" pitchFamily="34" charset="0"/>
              </a:rPr>
              <a:t>:</a:t>
            </a:r>
            <a:r>
              <a:rPr lang="en-AU" sz="900" dirty="0" smtClean="0">
                <a:latin typeface="Arial" pitchFamily="34" charset="0"/>
                <a:cs typeface="Arial" pitchFamily="34" charset="0"/>
              </a:rPr>
              <a:t> </a:t>
            </a:r>
            <a:r>
              <a:rPr lang="en-AU" sz="900" b="0" dirty="0" smtClean="0">
                <a:solidFill>
                  <a:schemeClr val="tx1"/>
                </a:solidFill>
                <a:latin typeface="Arial" pitchFamily="34" charset="0"/>
                <a:cs typeface="Arial" pitchFamily="34" charset="0"/>
              </a:rPr>
              <a:t>there must be a definable end point so you know exactly when the goal has been accomplished.</a:t>
            </a:r>
          </a:p>
          <a:p>
            <a:pPr marL="6286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b="1" dirty="0" smtClean="0">
                <a:solidFill>
                  <a:schemeClr val="tx1"/>
                </a:solidFill>
                <a:latin typeface="Arial" pitchFamily="34" charset="0"/>
                <a:cs typeface="Arial" pitchFamily="34" charset="0"/>
              </a:rPr>
              <a:t>Achievable:</a:t>
            </a:r>
            <a:r>
              <a:rPr lang="en-AU" sz="900" b="0" dirty="0" smtClean="0">
                <a:solidFill>
                  <a:schemeClr val="tx1"/>
                </a:solidFill>
                <a:latin typeface="Arial" pitchFamily="34" charset="0"/>
                <a:cs typeface="Arial" pitchFamily="34" charset="0"/>
              </a:rPr>
              <a:t> you must be reasonably able to accomplish your goal otherwise you will frustrate yourself and risk damaging your self-esteem.</a:t>
            </a:r>
          </a:p>
          <a:p>
            <a:pPr marL="6286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b="1" dirty="0" smtClean="0">
                <a:latin typeface="Arial" pitchFamily="34" charset="0"/>
                <a:cs typeface="Arial" pitchFamily="34" charset="0"/>
              </a:rPr>
              <a:t>R</a:t>
            </a:r>
            <a:r>
              <a:rPr lang="en-AU" sz="900" b="1" dirty="0" smtClean="0">
                <a:solidFill>
                  <a:schemeClr val="tx1"/>
                </a:solidFill>
                <a:latin typeface="Arial" pitchFamily="34" charset="0"/>
                <a:cs typeface="Arial" pitchFamily="34" charset="0"/>
              </a:rPr>
              <a:t>elevant:</a:t>
            </a:r>
            <a:r>
              <a:rPr lang="en-AU" sz="900" b="0" dirty="0" smtClean="0">
                <a:solidFill>
                  <a:schemeClr val="tx1"/>
                </a:solidFill>
                <a:latin typeface="Arial" pitchFamily="34" charset="0"/>
                <a:cs typeface="Arial" pitchFamily="34" charset="0"/>
              </a:rPr>
              <a:t> goals must relate to what you are ultimately trying to achieve.</a:t>
            </a:r>
          </a:p>
          <a:p>
            <a:pPr marL="6286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b="1" dirty="0" smtClean="0">
                <a:solidFill>
                  <a:schemeClr val="tx1"/>
                </a:solidFill>
                <a:latin typeface="Arial" pitchFamily="34" charset="0"/>
                <a:cs typeface="Arial" pitchFamily="34" charset="0"/>
              </a:rPr>
              <a:t>Time bound:</a:t>
            </a:r>
            <a:r>
              <a:rPr lang="en-AU" sz="900" b="0" dirty="0" smtClean="0">
                <a:solidFill>
                  <a:schemeClr val="tx1"/>
                </a:solidFill>
                <a:latin typeface="Arial" pitchFamily="34" charset="0"/>
                <a:cs typeface="Arial" pitchFamily="34" charset="0"/>
              </a:rPr>
              <a:t> there </a:t>
            </a:r>
            <a:r>
              <a:rPr lang="en-AU" sz="900" dirty="0" smtClean="0">
                <a:solidFill>
                  <a:schemeClr val="tx1"/>
                </a:solidFill>
                <a:latin typeface="Arial" pitchFamily="34" charset="0"/>
                <a:cs typeface="Arial" pitchFamily="34" charset="0"/>
              </a:rPr>
              <a:t>has to be a time requirement, otherwise your goal can sit unaccomplished forever.</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AU" sz="900" dirty="0" smtClean="0">
              <a:solidFill>
                <a:schemeClr val="tx1"/>
              </a:solidFill>
              <a:latin typeface="Arial" pitchFamily="34" charset="0"/>
              <a:cs typeface="Arial" pitchFamily="34" charset="0"/>
            </a:endParaRPr>
          </a:p>
          <a:p>
            <a:pPr>
              <a:lnSpc>
                <a:spcPct val="100000"/>
              </a:lnSpc>
              <a:spcBef>
                <a:spcPts val="0"/>
              </a:spcBef>
              <a:spcAft>
                <a:spcPts val="0"/>
              </a:spcAft>
            </a:pPr>
            <a:r>
              <a:rPr lang="en-AU" sz="900" b="1" dirty="0">
                <a:latin typeface="Arial" pitchFamily="34" charset="0"/>
                <a:cs typeface="Arial" pitchFamily="34" charset="0"/>
              </a:rPr>
              <a:t>Materials required</a:t>
            </a:r>
          </a:p>
          <a:p>
            <a:pPr marL="171450" indent="-171450">
              <a:buFont typeface="Arial" pitchFamily="34" charset="0"/>
              <a:buChar char="•"/>
              <a:defRPr/>
            </a:pPr>
            <a:r>
              <a:rPr lang="en-AU" sz="900" dirty="0" smtClean="0">
                <a:latin typeface="Arial" pitchFamily="34" charset="0"/>
                <a:cs typeface="Arial" pitchFamily="34" charset="0"/>
              </a:rPr>
              <a:t>Activity – Goal setting.</a:t>
            </a:r>
          </a:p>
          <a:p>
            <a:pPr marL="171450" indent="-171450">
              <a:defRPr/>
            </a:pPr>
            <a:r>
              <a:rPr lang="en-AU" sz="900" dirty="0" smtClean="0">
                <a:latin typeface="Arial" pitchFamily="34" charset="0"/>
                <a:cs typeface="Arial" pitchFamily="34" charset="0"/>
              </a:rPr>
              <a:t>	(The </a:t>
            </a:r>
            <a:r>
              <a:rPr lang="en-AU" sz="900" dirty="0">
                <a:latin typeface="Arial" pitchFamily="34" charset="0"/>
                <a:cs typeface="Arial" pitchFamily="34" charset="0"/>
              </a:rPr>
              <a:t>best size is A3 for ample room to write answers and reflections down</a:t>
            </a:r>
            <a:r>
              <a:rPr lang="en-AU" sz="900" dirty="0" smtClean="0">
                <a:latin typeface="Arial" pitchFamily="34" charset="0"/>
                <a:cs typeface="Arial" pitchFamily="34" charset="0"/>
              </a:rPr>
              <a:t>).</a:t>
            </a:r>
          </a:p>
          <a:p>
            <a:pPr marL="171450" indent="-171450">
              <a:buFont typeface="Arial" pitchFamily="34" charset="0"/>
              <a:buChar char="•"/>
              <a:defRPr/>
            </a:pPr>
            <a:endParaRPr lang="en-AU" sz="900" dirty="0">
              <a:latin typeface="Arial" pitchFamily="34" charset="0"/>
              <a:cs typeface="Arial" pitchFamily="34" charset="0"/>
            </a:endParaRPr>
          </a:p>
          <a:p>
            <a:pPr>
              <a:defRPr/>
            </a:pPr>
            <a:r>
              <a:rPr lang="en-AU" sz="900" b="1" dirty="0" smtClean="0">
                <a:latin typeface="Arial" pitchFamily="34" charset="0"/>
                <a:cs typeface="Arial" pitchFamily="34" charset="0"/>
              </a:rPr>
              <a:t>Instructions</a:t>
            </a:r>
            <a:endParaRPr lang="en-AU" sz="900" b="1" dirty="0">
              <a:latin typeface="Arial" pitchFamily="34" charset="0"/>
              <a:cs typeface="Arial" pitchFamily="34" charset="0"/>
            </a:endParaRPr>
          </a:p>
          <a:p>
            <a:pPr marL="171450" indent="-171450">
              <a:lnSpc>
                <a:spcPct val="100000"/>
              </a:lnSpc>
              <a:spcBef>
                <a:spcPts val="0"/>
              </a:spcBef>
              <a:spcAft>
                <a:spcPts val="0"/>
              </a:spcAft>
              <a:buFont typeface="Arial" pitchFamily="34" charset="0"/>
              <a:buChar char="•"/>
            </a:pPr>
            <a:r>
              <a:rPr lang="en-AU" sz="900" dirty="0" smtClean="0">
                <a:latin typeface="Arial" pitchFamily="34" charset="0"/>
                <a:cs typeface="Arial" pitchFamily="34" charset="0"/>
              </a:rPr>
              <a:t>Using the SMART steps, write down some personal goals relating to your own teaching practice.</a:t>
            </a:r>
          </a:p>
          <a:p>
            <a:pPr marL="171450" indent="-171450">
              <a:lnSpc>
                <a:spcPct val="100000"/>
              </a:lnSpc>
              <a:spcBef>
                <a:spcPts val="0"/>
              </a:spcBef>
              <a:spcAft>
                <a:spcPts val="0"/>
              </a:spcAft>
              <a:buFont typeface="Arial" pitchFamily="34" charset="0"/>
              <a:buChar char="•"/>
            </a:pPr>
            <a:r>
              <a:rPr lang="en-AU" sz="900" dirty="0" smtClean="0">
                <a:latin typeface="Arial" pitchFamily="34" charset="0"/>
                <a:cs typeface="Arial" pitchFamily="34" charset="0"/>
              </a:rPr>
              <a:t>As a group, discuss the effectiveness of this process in relation to your own professional development.</a:t>
            </a:r>
            <a:endParaRPr lang="en-AU" sz="900" dirty="0">
              <a:latin typeface="Arial" pitchFamily="34" charset="0"/>
              <a:cs typeface="Arial" pitchFamily="34" charset="0"/>
            </a:endParaRPr>
          </a:p>
          <a:p>
            <a:pPr>
              <a:defRPr/>
            </a:pPr>
            <a:endParaRPr lang="en-AU" sz="900" b="1"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FE918C3E-D773-41AE-B3E4-79E2DCC1FD41}" type="slidenum">
              <a:rPr lang="en-AU" smtClean="0"/>
              <a:pPr/>
              <a:t>9</a:t>
            </a:fld>
            <a:endParaRPr lang="en-AU" dirty="0"/>
          </a:p>
        </p:txBody>
      </p:sp>
    </p:spTree>
    <p:extLst>
      <p:ext uri="{BB962C8B-B14F-4D97-AF65-F5344CB8AC3E}">
        <p14:creationId xmlns:p14="http://schemas.microsoft.com/office/powerpoint/2010/main" val="36053605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716661"/>
            <a:ext cx="6789738" cy="4468416"/>
          </a:xfrm>
        </p:spPr>
        <p:txBody>
          <a:bodyPr/>
          <a:lstStyle/>
          <a:p>
            <a:pPr indent="0">
              <a:lnSpc>
                <a:spcPct val="100000"/>
              </a:lnSpc>
              <a:spcBef>
                <a:spcPts val="0"/>
              </a:spcBef>
              <a:spcAft>
                <a:spcPts val="0"/>
              </a:spcAft>
            </a:pPr>
            <a:r>
              <a:rPr lang="en-AU" sz="900" b="1" baseline="0" dirty="0" smtClean="0">
                <a:solidFill>
                  <a:schemeClr val="tx1"/>
                </a:solidFill>
                <a:latin typeface="Arial" pitchFamily="34" charset="0"/>
                <a:cs typeface="Arial" pitchFamily="34" charset="0"/>
              </a:rPr>
              <a:t>Purpose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b="0" baseline="0" dirty="0" smtClean="0">
                <a:solidFill>
                  <a:schemeClr val="tx1"/>
                </a:solidFill>
                <a:latin typeface="Arial" pitchFamily="34" charset="0"/>
                <a:cs typeface="Arial" pitchFamily="34" charset="0"/>
              </a:rPr>
              <a:t>To introduce</a:t>
            </a:r>
            <a:r>
              <a:rPr lang="en-AU" sz="900" b="0" dirty="0" smtClean="0">
                <a:solidFill>
                  <a:schemeClr val="tx1"/>
                </a:solidFill>
                <a:latin typeface="Arial" pitchFamily="34" charset="0"/>
                <a:cs typeface="Arial" pitchFamily="34" charset="0"/>
              </a:rPr>
              <a:t> </a:t>
            </a:r>
            <a:r>
              <a:rPr lang="en-AU" sz="900" b="0" baseline="0" dirty="0" smtClean="0">
                <a:solidFill>
                  <a:schemeClr val="tx1"/>
                </a:solidFill>
                <a:latin typeface="Arial" pitchFamily="34" charset="0"/>
                <a:cs typeface="Arial" pitchFamily="34" charset="0"/>
              </a:rPr>
              <a:t>the professional practice and learning</a:t>
            </a:r>
            <a:r>
              <a:rPr lang="en-AU" sz="900" b="0" dirty="0" smtClean="0">
                <a:solidFill>
                  <a:schemeClr val="tx1"/>
                </a:solidFill>
                <a:latin typeface="Arial" pitchFamily="34" charset="0"/>
                <a:cs typeface="Arial" pitchFamily="34" charset="0"/>
              </a:rPr>
              <a:t> component </a:t>
            </a:r>
            <a:r>
              <a:rPr lang="en-AU" sz="900" b="0" baseline="0" dirty="0" smtClean="0">
                <a:solidFill>
                  <a:schemeClr val="tx1"/>
                </a:solidFill>
                <a:latin typeface="Arial" pitchFamily="34" charset="0"/>
                <a:cs typeface="Arial" pitchFamily="34" charset="0"/>
              </a:rPr>
              <a:t>of the performance and development cycle.</a:t>
            </a:r>
          </a:p>
          <a:p>
            <a:pPr indent="0">
              <a:lnSpc>
                <a:spcPct val="100000"/>
              </a:lnSpc>
              <a:spcBef>
                <a:spcPts val="0"/>
              </a:spcBef>
              <a:spcAft>
                <a:spcPts val="0"/>
              </a:spcAft>
            </a:pPr>
            <a:endParaRPr lang="en-AU" sz="900" b="1" baseline="0" dirty="0" smtClean="0">
              <a:solidFill>
                <a:schemeClr val="tx1"/>
              </a:solidFill>
              <a:latin typeface="Arial" pitchFamily="34" charset="0"/>
              <a:cs typeface="Arial" pitchFamily="34" charset="0"/>
            </a:endParaRPr>
          </a:p>
          <a:p>
            <a:pPr indent="0">
              <a:lnSpc>
                <a:spcPct val="100000"/>
              </a:lnSpc>
              <a:spcBef>
                <a:spcPts val="0"/>
              </a:spcBef>
              <a:spcAft>
                <a:spcPts val="0"/>
              </a:spcAft>
            </a:pPr>
            <a:r>
              <a:rPr lang="en-AU" sz="900" b="1" baseline="0" dirty="0" smtClean="0">
                <a:solidFill>
                  <a:schemeClr val="tx1"/>
                </a:solidFill>
                <a:latin typeface="Arial" pitchFamily="34" charset="0"/>
                <a:cs typeface="Arial" pitchFamily="34" charset="0"/>
              </a:rPr>
              <a:t>Key points to share</a:t>
            </a:r>
          </a:p>
          <a:p>
            <a:pPr marL="171450" indent="-171450">
              <a:lnSpc>
                <a:spcPct val="100000"/>
              </a:lnSpc>
              <a:spcBef>
                <a:spcPts val="0"/>
              </a:spcBef>
              <a:spcAft>
                <a:spcPts val="0"/>
              </a:spcAft>
              <a:buFont typeface="Arial" pitchFamily="34" charset="0"/>
              <a:buChar char="•"/>
            </a:pPr>
            <a:r>
              <a:rPr lang="en-AU" sz="900" dirty="0">
                <a:latin typeface="Arial" pitchFamily="34" charset="0"/>
                <a:cs typeface="Arial" pitchFamily="34" charset="0"/>
              </a:rPr>
              <a:t>Performance and development goals form the basis for subsequent action to change and improve teaching practice. An effective approach to improving practice will include a conscious effort to collect and reflect on evidence that provides insight into the effectiveness of teacher practice, and informs growth and access to high quality professional learning. This should occur in a context of frequent formal and informal feedback. </a:t>
            </a:r>
            <a:endParaRPr lang="en-AU" sz="900" dirty="0" smtClean="0">
              <a:latin typeface="Arial" pitchFamily="34" charset="0"/>
              <a:cs typeface="Arial" pitchFamily="34" charset="0"/>
            </a:endParaRPr>
          </a:p>
          <a:p>
            <a:pPr marL="171450" indent="-171450">
              <a:lnSpc>
                <a:spcPct val="100000"/>
              </a:lnSpc>
              <a:spcBef>
                <a:spcPts val="0"/>
              </a:spcBef>
              <a:spcAft>
                <a:spcPts val="0"/>
              </a:spcAft>
              <a:buFont typeface="Arial" pitchFamily="34" charset="0"/>
              <a:buChar char="•"/>
            </a:pPr>
            <a:r>
              <a:rPr lang="en-AU" sz="900" dirty="0" smtClean="0">
                <a:latin typeface="Arial" pitchFamily="34" charset="0"/>
                <a:cs typeface="Arial" pitchFamily="34" charset="0"/>
              </a:rPr>
              <a:t>An </a:t>
            </a:r>
            <a:r>
              <a:rPr lang="en-AU" sz="900" dirty="0">
                <a:latin typeface="Arial" pitchFamily="34" charset="0"/>
                <a:cs typeface="Arial" pitchFamily="34" charset="0"/>
              </a:rPr>
              <a:t>important part of effective professional practice is collecting evidence that provides the basis for ongoing feedback, reflection and further development. The complex work of teaching generates a rich and varied range of evidence that can inform meaningful evaluations of practice for both formative and summative purposes</a:t>
            </a:r>
            <a:r>
              <a:rPr lang="en-AU" sz="900" dirty="0" smtClean="0">
                <a:latin typeface="Arial" pitchFamily="34" charset="0"/>
                <a:cs typeface="Arial" pitchFamily="34" charset="0"/>
              </a:rPr>
              <a:t>.</a:t>
            </a:r>
            <a:endParaRPr lang="en-AU" sz="900" dirty="0">
              <a:latin typeface="Arial" pitchFamily="34" charset="0"/>
              <a:cs typeface="Arial" pitchFamily="34" charset="0"/>
            </a:endParaRPr>
          </a:p>
          <a:p>
            <a:pPr marL="171450" indent="-171450">
              <a:lnSpc>
                <a:spcPct val="100000"/>
              </a:lnSpc>
              <a:spcBef>
                <a:spcPts val="0"/>
              </a:spcBef>
              <a:spcAft>
                <a:spcPts val="0"/>
              </a:spcAft>
              <a:buFont typeface="Arial" pitchFamily="34" charset="0"/>
              <a:buChar char="•"/>
            </a:pPr>
            <a:r>
              <a:rPr lang="en-AU" sz="900" b="1" dirty="0">
                <a:latin typeface="Arial" pitchFamily="34" charset="0"/>
                <a:cs typeface="Arial" pitchFamily="34" charset="0"/>
              </a:rPr>
              <a:t>Essential element: </a:t>
            </a:r>
            <a:r>
              <a:rPr lang="en-AU" sz="900" dirty="0">
                <a:latin typeface="Arial" pitchFamily="34" charset="0"/>
                <a:cs typeface="Arial" pitchFamily="34" charset="0"/>
              </a:rPr>
              <a:t>All teachers are supported in working towards their goals, including through access to high quality professional learning.</a:t>
            </a:r>
          </a:p>
          <a:p>
            <a:pPr marL="171450" indent="-171450">
              <a:lnSpc>
                <a:spcPct val="100000"/>
              </a:lnSpc>
              <a:spcBef>
                <a:spcPts val="0"/>
              </a:spcBef>
              <a:spcAft>
                <a:spcPts val="0"/>
              </a:spcAft>
              <a:buFont typeface="Arial" pitchFamily="34" charset="0"/>
              <a:buChar char="•"/>
            </a:pPr>
            <a:r>
              <a:rPr lang="en-AU" sz="900" b="1" dirty="0">
                <a:latin typeface="Arial" pitchFamily="34" charset="0"/>
                <a:cs typeface="Arial" pitchFamily="34" charset="0"/>
              </a:rPr>
              <a:t>Essential element: </a:t>
            </a:r>
            <a:r>
              <a:rPr lang="en-AU" sz="900" dirty="0">
                <a:latin typeface="Arial" pitchFamily="34" charset="0"/>
                <a:cs typeface="Arial" pitchFamily="34" charset="0"/>
              </a:rPr>
              <a:t>Evidence used to reflect on and evaluate teacher performance, including through the full review described below, should come from multiple sources and include as a minimum: data showing impact on student outcomes; information based on direct observation of teaching; and evidence of collaboration with colleagues. </a:t>
            </a:r>
          </a:p>
          <a:p>
            <a:pPr marL="171450" indent="-171450">
              <a:lnSpc>
                <a:spcPct val="100000"/>
              </a:lnSpc>
              <a:spcBef>
                <a:spcPts val="0"/>
              </a:spcBef>
              <a:spcAft>
                <a:spcPts val="0"/>
              </a:spcAft>
              <a:buFont typeface="Arial" pitchFamily="34" charset="0"/>
              <a:buChar char="•"/>
            </a:pPr>
            <a:r>
              <a:rPr lang="en-AU" sz="900" kern="1200" baseline="0" dirty="0" smtClean="0">
                <a:solidFill>
                  <a:schemeClr val="tx1"/>
                </a:solidFill>
                <a:latin typeface="Arial" pitchFamily="34" charset="0"/>
                <a:cs typeface="Arial" pitchFamily="34" charset="0"/>
              </a:rPr>
              <a:t>An effective approach to professional learning is further described in the </a:t>
            </a:r>
            <a:r>
              <a:rPr lang="en-AU" sz="900" i="1" kern="1200" baseline="0" dirty="0" smtClean="0">
                <a:solidFill>
                  <a:schemeClr val="tx1"/>
                </a:solidFill>
                <a:latin typeface="Arial" pitchFamily="34" charset="0"/>
                <a:cs typeface="Arial" pitchFamily="34" charset="0"/>
              </a:rPr>
              <a:t>Australian Charter for the Professional Learning of Teachers and School Leaders.</a:t>
            </a:r>
            <a:endParaRPr lang="en-US" sz="900" i="1" kern="1200" baseline="0" dirty="0" smtClean="0">
              <a:solidFill>
                <a:schemeClr val="tx1"/>
              </a:solidFill>
              <a:latin typeface="Arial" pitchFamily="34" charset="0"/>
              <a:cs typeface="Arial" pitchFamily="34" charset="0"/>
            </a:endParaRPr>
          </a:p>
          <a:p>
            <a:pPr indent="0">
              <a:lnSpc>
                <a:spcPct val="100000"/>
              </a:lnSpc>
              <a:spcBef>
                <a:spcPts val="0"/>
              </a:spcBef>
              <a:spcAft>
                <a:spcPts val="0"/>
              </a:spcAft>
            </a:pPr>
            <a:endParaRPr lang="en-AU" sz="900" kern="1200" baseline="0" dirty="0" smtClean="0">
              <a:solidFill>
                <a:schemeClr val="tx1"/>
              </a:solidFill>
              <a:latin typeface="Arial" pitchFamily="34" charset="0"/>
              <a:cs typeface="Arial" pitchFamily="34" charset="0"/>
            </a:endParaRPr>
          </a:p>
          <a:p>
            <a:pPr indent="0">
              <a:lnSpc>
                <a:spcPct val="100000"/>
              </a:lnSpc>
              <a:spcBef>
                <a:spcPts val="0"/>
              </a:spcBef>
              <a:spcAft>
                <a:spcPts val="0"/>
              </a:spcAft>
            </a:pPr>
            <a:r>
              <a:rPr lang="en-AU" sz="900" b="1" dirty="0">
                <a:latin typeface="Arial" pitchFamily="34" charset="0"/>
                <a:cs typeface="Arial" pitchFamily="34" charset="0"/>
              </a:rPr>
              <a:t>R</a:t>
            </a:r>
            <a:r>
              <a:rPr lang="en-AU" sz="900" b="1" baseline="0" dirty="0" smtClean="0">
                <a:latin typeface="Arial" pitchFamily="34" charset="0"/>
                <a:cs typeface="Arial" pitchFamily="34" charset="0"/>
              </a:rPr>
              <a:t>esearch</a:t>
            </a:r>
          </a:p>
          <a:p>
            <a:pPr marL="171450" indent="-171450">
              <a:lnSpc>
                <a:spcPct val="100000"/>
              </a:lnSpc>
              <a:spcBef>
                <a:spcPts val="0"/>
              </a:spcBef>
              <a:spcAft>
                <a:spcPts val="0"/>
              </a:spcAft>
              <a:buFont typeface="Arial" pitchFamily="34" charset="0"/>
              <a:buChar char="•"/>
            </a:pPr>
            <a:r>
              <a:rPr lang="en-AU" sz="900" baseline="0" dirty="0" smtClean="0">
                <a:latin typeface="Arial" pitchFamily="34" charset="0"/>
                <a:cs typeface="Arial" pitchFamily="34" charset="0"/>
              </a:rPr>
              <a:t>‘Staff should be introduced to new teaching concepts, new work methods, be encouraged to exercise responsibility and generally operate in an environment where ongoing improvement is expected and constantly being pursued’</a:t>
            </a:r>
            <a:r>
              <a:rPr lang="en-AU" sz="900" dirty="0" smtClean="0">
                <a:latin typeface="Arial" pitchFamily="34" charset="0"/>
                <a:cs typeface="Arial" pitchFamily="34" charset="0"/>
              </a:rPr>
              <a:t> (Cole</a:t>
            </a:r>
            <a:r>
              <a:rPr lang="en-AU" sz="900" dirty="0">
                <a:latin typeface="Arial" pitchFamily="34" charset="0"/>
                <a:cs typeface="Arial" pitchFamily="34" charset="0"/>
              </a:rPr>
              <a:t>, P </a:t>
            </a:r>
            <a:r>
              <a:rPr lang="en-AU" sz="900" dirty="0" smtClean="0">
                <a:latin typeface="Arial" pitchFamily="34" charset="0"/>
                <a:cs typeface="Arial" pitchFamily="34" charset="0"/>
              </a:rPr>
              <a:t>2004, p. 9).</a:t>
            </a:r>
            <a:endParaRPr lang="en-AU" sz="900" dirty="0">
              <a:latin typeface="Arial" pitchFamily="34" charset="0"/>
              <a:cs typeface="Arial" pitchFamily="34" charset="0"/>
            </a:endParaRPr>
          </a:p>
          <a:p>
            <a:pPr marL="171423" indent="-171423">
              <a:buFont typeface="Arial" pitchFamily="34" charset="0"/>
              <a:buChar char="•"/>
            </a:pPr>
            <a:endParaRPr lang="en-AU" sz="900" dirty="0" smtClean="0">
              <a:latin typeface="Arial" pitchFamily="34" charset="0"/>
              <a:cs typeface="Arial" pitchFamily="34" charset="0"/>
            </a:endParaRPr>
          </a:p>
          <a:p>
            <a:pPr>
              <a:lnSpc>
                <a:spcPct val="100000"/>
              </a:lnSpc>
              <a:spcBef>
                <a:spcPts val="0"/>
              </a:spcBef>
              <a:spcAft>
                <a:spcPts val="0"/>
              </a:spcAft>
            </a:pPr>
            <a:r>
              <a:rPr lang="en-AU" sz="900" b="1" dirty="0" smtClean="0">
                <a:latin typeface="Arial" pitchFamily="34" charset="0"/>
                <a:cs typeface="Arial" pitchFamily="34" charset="0"/>
              </a:rPr>
              <a:t>Materials required</a:t>
            </a:r>
          </a:p>
          <a:p>
            <a:pPr marL="171450" indent="-171450">
              <a:buFont typeface="Arial" pitchFamily="34" charset="0"/>
              <a:buChar char="•"/>
              <a:defRPr/>
            </a:pPr>
            <a:r>
              <a:rPr lang="en-AU" sz="900" dirty="0" smtClean="0">
                <a:latin typeface="Arial" pitchFamily="34" charset="0"/>
                <a:cs typeface="Arial" pitchFamily="34" charset="0"/>
              </a:rPr>
              <a:t>The </a:t>
            </a:r>
            <a:r>
              <a:rPr lang="en-AU" sz="900" i="1" dirty="0" smtClean="0">
                <a:latin typeface="Arial" pitchFamily="34" charset="0"/>
                <a:cs typeface="Arial" pitchFamily="34" charset="0"/>
              </a:rPr>
              <a:t>Australian Charter for the Professional Learning of Teachers and School Leaders.</a:t>
            </a:r>
            <a:endParaRPr lang="en-US" sz="900" i="1"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FE918C3E-D773-41AE-B3E4-79E2DCC1FD41}" type="slidenum">
              <a:rPr lang="en-AU" smtClean="0"/>
              <a:pPr/>
              <a:t>10</a:t>
            </a:fld>
            <a:endParaRPr lang="en-AU" dirty="0"/>
          </a:p>
        </p:txBody>
      </p:sp>
    </p:spTree>
    <p:extLst>
      <p:ext uri="{BB962C8B-B14F-4D97-AF65-F5344CB8AC3E}">
        <p14:creationId xmlns:p14="http://schemas.microsoft.com/office/powerpoint/2010/main" val="28017328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4713" y="428625"/>
            <a:ext cx="4964112" cy="3724275"/>
          </a:xfrm>
        </p:spPr>
      </p:sp>
      <p:sp>
        <p:nvSpPr>
          <p:cNvPr id="3" name="Notes Placeholder 2"/>
          <p:cNvSpPr>
            <a:spLocks noGrp="1"/>
          </p:cNvSpPr>
          <p:nvPr>
            <p:ph type="body" idx="1"/>
          </p:nvPr>
        </p:nvSpPr>
        <p:spPr>
          <a:xfrm>
            <a:off x="28638" y="4176464"/>
            <a:ext cx="6707237" cy="5684986"/>
          </a:xfrm>
        </p:spPr>
        <p:txBody>
          <a:bodyPr>
            <a:noAutofit/>
          </a:bodyPr>
          <a:lstStyle/>
          <a:p>
            <a:r>
              <a:rPr lang="en-AU" sz="850" b="1" dirty="0" smtClean="0">
                <a:latin typeface="Arial" pitchFamily="34" charset="0"/>
                <a:cs typeface="Arial" pitchFamily="34" charset="0"/>
              </a:rPr>
              <a:t>Purpose</a:t>
            </a:r>
            <a:endParaRPr lang="en-AU" sz="850" dirty="0" smtClean="0">
              <a:latin typeface="Arial" pitchFamily="34" charset="0"/>
              <a:cs typeface="Arial" pitchFamily="34" charset="0"/>
            </a:endParaRPr>
          </a:p>
          <a:p>
            <a:pPr marL="171450" indent="-171450">
              <a:buFont typeface="Arial" pitchFamily="34" charset="0"/>
              <a:buChar char="•"/>
            </a:pPr>
            <a:r>
              <a:rPr lang="en-AU" sz="850" dirty="0" smtClean="0">
                <a:latin typeface="Arial" pitchFamily="34" charset="0"/>
                <a:cs typeface="Arial" pitchFamily="34" charset="0"/>
              </a:rPr>
              <a:t>To expand on the Framework’s companion document, the </a:t>
            </a:r>
            <a:r>
              <a:rPr lang="en-AU" sz="850" i="1" dirty="0" smtClean="0">
                <a:latin typeface="Arial" pitchFamily="34" charset="0"/>
                <a:cs typeface="Arial" pitchFamily="34" charset="0"/>
              </a:rPr>
              <a:t>Australian Charter for the Professional Learning of Teachers and School Leaders </a:t>
            </a:r>
            <a:r>
              <a:rPr lang="en-AU" sz="850" dirty="0" smtClean="0">
                <a:latin typeface="Arial" pitchFamily="34" charset="0"/>
                <a:cs typeface="Arial" pitchFamily="34" charset="0"/>
              </a:rPr>
              <a:t>and to explore effective approaches to professional learning.</a:t>
            </a:r>
            <a:endParaRPr lang="en-AU" sz="850" b="1" dirty="0" smtClean="0">
              <a:latin typeface="Arial" pitchFamily="34" charset="0"/>
              <a:cs typeface="Arial" pitchFamily="34" charset="0"/>
            </a:endParaRPr>
          </a:p>
          <a:p>
            <a:pPr marL="171450" indent="-171450">
              <a:buFont typeface="Arial" pitchFamily="34" charset="0"/>
              <a:buChar char="•"/>
            </a:pPr>
            <a:endParaRPr lang="en-AU" sz="850" b="1" dirty="0" smtClean="0">
              <a:latin typeface="Arial" pitchFamily="34" charset="0"/>
              <a:cs typeface="Arial" pitchFamily="34" charset="0"/>
            </a:endParaRPr>
          </a:p>
          <a:p>
            <a:r>
              <a:rPr lang="en-AU" sz="850" b="1" dirty="0" smtClean="0">
                <a:latin typeface="Arial" pitchFamily="34" charset="0"/>
                <a:cs typeface="Arial" pitchFamily="34" charset="0"/>
              </a:rPr>
              <a:t>Key points to share</a:t>
            </a:r>
          </a:p>
          <a:p>
            <a:pPr marL="171450" indent="-172800">
              <a:buFont typeface="Arial" pitchFamily="34" charset="0"/>
              <a:buChar char="•"/>
            </a:pPr>
            <a:r>
              <a:rPr lang="en-US" sz="850" dirty="0" smtClean="0">
                <a:latin typeface="Arial" pitchFamily="34" charset="0"/>
                <a:cs typeface="Arial" pitchFamily="34" charset="0"/>
              </a:rPr>
              <a:t>There is clear evidence that purposeful professional learning for teachers and school leaders is one of the most effective strategies for improving student outcomes in our schools.  The professional learning undertaken will vary to suit the context and priorities of teachers, leaders, schools, systems and sectors but the imperative to engage actively in high quality professional learning remains the same.  </a:t>
            </a:r>
          </a:p>
          <a:p>
            <a:pPr marL="171450" indent="-172800">
              <a:buFont typeface="Arial" pitchFamily="34" charset="0"/>
              <a:buChar char="•"/>
            </a:pPr>
            <a:r>
              <a:rPr lang="en-US" sz="850" dirty="0" smtClean="0">
                <a:latin typeface="Arial" pitchFamily="34" charset="0"/>
                <a:cs typeface="Arial" pitchFamily="34" charset="0"/>
              </a:rPr>
              <a:t>The Charter defines effective professional learning as a shared responsibility that must be taken up at all levels of the education system – by teachers, school leaders, system leaders and policy makers.</a:t>
            </a:r>
          </a:p>
          <a:p>
            <a:pPr marL="171450" indent="-172800">
              <a:buFont typeface="Arial" pitchFamily="34" charset="0"/>
              <a:buChar char="•"/>
            </a:pPr>
            <a:r>
              <a:rPr lang="en-US" sz="850" dirty="0" smtClean="0">
                <a:latin typeface="Arial" pitchFamily="34" charset="0"/>
                <a:cs typeface="Arial" pitchFamily="34" charset="0"/>
              </a:rPr>
              <a:t>Changing culture and professional practices is not easy and will require sustained effort</a:t>
            </a:r>
            <a:r>
              <a:rPr lang="en-US" sz="850" dirty="0">
                <a:latin typeface="Arial" pitchFamily="34" charset="0"/>
                <a:cs typeface="Arial" pitchFamily="34" charset="0"/>
              </a:rPr>
              <a:t>.</a:t>
            </a:r>
            <a:endParaRPr lang="en-AU" sz="850" b="1" dirty="0" smtClean="0">
              <a:solidFill>
                <a:schemeClr val="tx1"/>
              </a:solidFill>
              <a:latin typeface="Arial" pitchFamily="34" charset="0"/>
              <a:cs typeface="Arial" pitchFamily="34" charset="0"/>
            </a:endParaRPr>
          </a:p>
          <a:p>
            <a:pPr marL="171450" lvl="1" indent="-172800">
              <a:buFont typeface="Arial" pitchFamily="34" charset="0"/>
              <a:buChar char="•"/>
            </a:pPr>
            <a:r>
              <a:rPr lang="en-AU" sz="850" b="0" dirty="0" smtClean="0">
                <a:solidFill>
                  <a:schemeClr val="tx1"/>
                </a:solidFill>
                <a:latin typeface="Arial" pitchFamily="34" charset="0"/>
                <a:cs typeface="Arial" pitchFamily="34" charset="0"/>
              </a:rPr>
              <a:t>The Charter is a shared responsibility</a:t>
            </a:r>
            <a:r>
              <a:rPr lang="en-AU" sz="850" b="0" baseline="0" dirty="0" smtClean="0">
                <a:solidFill>
                  <a:schemeClr val="tx1"/>
                </a:solidFill>
                <a:latin typeface="Arial" pitchFamily="34" charset="0"/>
                <a:cs typeface="Arial" pitchFamily="34" charset="0"/>
              </a:rPr>
              <a:t> and commitment.</a:t>
            </a:r>
            <a:r>
              <a:rPr lang="en-AU" sz="850" b="0" dirty="0" smtClean="0">
                <a:solidFill>
                  <a:schemeClr val="tx1"/>
                </a:solidFill>
                <a:latin typeface="Arial" pitchFamily="34" charset="0"/>
                <a:cs typeface="Arial" pitchFamily="34" charset="0"/>
              </a:rPr>
              <a:t> I</a:t>
            </a:r>
            <a:r>
              <a:rPr lang="en-AU" sz="850" b="0" baseline="0" dirty="0" smtClean="0">
                <a:solidFill>
                  <a:schemeClr val="tx1"/>
                </a:solidFill>
                <a:latin typeface="Arial" pitchFamily="34" charset="0"/>
                <a:cs typeface="Arial" pitchFamily="34" charset="0"/>
              </a:rPr>
              <a:t>t:</a:t>
            </a:r>
            <a:endParaRPr lang="en-AU" sz="850" b="1" dirty="0" smtClean="0">
              <a:solidFill>
                <a:schemeClr val="tx1"/>
              </a:solidFill>
              <a:latin typeface="Arial" pitchFamily="34" charset="0"/>
              <a:cs typeface="Arial" pitchFamily="34" charset="0"/>
            </a:endParaRPr>
          </a:p>
          <a:p>
            <a:pPr marL="628650" lvl="2" indent="-172800">
              <a:buFont typeface="Arial" pitchFamily="34" charset="0"/>
              <a:buChar char="–"/>
            </a:pPr>
            <a:r>
              <a:rPr lang="en-AU" sz="850" dirty="0" smtClean="0">
                <a:solidFill>
                  <a:schemeClr val="tx1"/>
                </a:solidFill>
                <a:latin typeface="Arial" pitchFamily="34" charset="0"/>
                <a:cs typeface="Arial" pitchFamily="34" charset="0"/>
              </a:rPr>
              <a:t>affirms the central importance of professional learning to teacher quality and student learning</a:t>
            </a:r>
          </a:p>
          <a:p>
            <a:pPr marL="628650" lvl="2" indent="-172800">
              <a:buFont typeface="Arial" pitchFamily="34" charset="0"/>
              <a:buChar char="–"/>
            </a:pPr>
            <a:r>
              <a:rPr lang="en-AU" sz="850" dirty="0" smtClean="0">
                <a:solidFill>
                  <a:schemeClr val="tx1"/>
                </a:solidFill>
                <a:latin typeface="Arial" pitchFamily="34" charset="0"/>
                <a:cs typeface="Arial" pitchFamily="34" charset="0"/>
              </a:rPr>
              <a:t>recognises the importance of culture and context</a:t>
            </a:r>
          </a:p>
          <a:p>
            <a:pPr marL="628650" lvl="2" indent="-172800">
              <a:buFont typeface="Arial" pitchFamily="34" charset="0"/>
              <a:buChar char="–"/>
            </a:pPr>
            <a:r>
              <a:rPr lang="en-AU" sz="850" dirty="0" smtClean="0">
                <a:solidFill>
                  <a:schemeClr val="tx1"/>
                </a:solidFill>
                <a:latin typeface="Arial" pitchFamily="34" charset="0"/>
                <a:cs typeface="Arial" pitchFamily="34" charset="0"/>
              </a:rPr>
              <a:t>articulates the expectation that professionals actively engage in professional learning throughout their careers</a:t>
            </a:r>
          </a:p>
          <a:p>
            <a:pPr marL="628650" lvl="2" indent="-172800">
              <a:buFont typeface="Arial" pitchFamily="34" charset="0"/>
              <a:buChar char="–"/>
              <a:defRPr/>
            </a:pPr>
            <a:r>
              <a:rPr lang="en-AU" sz="850" dirty="0" smtClean="0">
                <a:solidFill>
                  <a:schemeClr val="tx1"/>
                </a:solidFill>
                <a:latin typeface="Arial" pitchFamily="34" charset="0"/>
                <a:cs typeface="Arial" pitchFamily="34" charset="0"/>
              </a:rPr>
              <a:t>calls on teachers, school leaders and system leaders to take action.</a:t>
            </a:r>
          </a:p>
          <a:p>
            <a:pPr marL="171450" lvl="1" indent="-172800">
              <a:buFont typeface="Arial" pitchFamily="34" charset="0"/>
              <a:buChar char="•"/>
            </a:pPr>
            <a:r>
              <a:rPr lang="en-AU" sz="850" dirty="0" smtClean="0">
                <a:solidFill>
                  <a:schemeClr val="tx1"/>
                </a:solidFill>
                <a:latin typeface="Arial" pitchFamily="34" charset="0"/>
                <a:cs typeface="Arial" pitchFamily="34" charset="0"/>
              </a:rPr>
              <a:t>The Charter</a:t>
            </a:r>
            <a:r>
              <a:rPr lang="en-AU" sz="850" baseline="0" dirty="0" smtClean="0">
                <a:solidFill>
                  <a:schemeClr val="tx1"/>
                </a:solidFill>
                <a:latin typeface="Arial" pitchFamily="34" charset="0"/>
                <a:cs typeface="Arial" pitchFamily="34" charset="0"/>
              </a:rPr>
              <a:t> </a:t>
            </a:r>
            <a:r>
              <a:rPr lang="en-AU" sz="850" dirty="0" smtClean="0">
                <a:solidFill>
                  <a:schemeClr val="tx1"/>
                </a:solidFill>
                <a:latin typeface="Arial" pitchFamily="34" charset="0"/>
                <a:cs typeface="Arial" pitchFamily="34" charset="0"/>
              </a:rPr>
              <a:t>describes three key characteristics of professional learning:</a:t>
            </a:r>
          </a:p>
          <a:p>
            <a:pPr marL="627300" lvl="2" indent="-171450">
              <a:buFont typeface="Arial" pitchFamily="34" charset="0"/>
              <a:buChar char="–"/>
            </a:pPr>
            <a:r>
              <a:rPr lang="en-AU" sz="850" b="1" dirty="0" smtClean="0">
                <a:solidFill>
                  <a:schemeClr val="tx1"/>
                </a:solidFill>
                <a:latin typeface="Arial" pitchFamily="34" charset="0"/>
                <a:cs typeface="Arial" pitchFamily="34" charset="0"/>
              </a:rPr>
              <a:t>Relevant</a:t>
            </a:r>
            <a:r>
              <a:rPr lang="en-AU" sz="850" baseline="0" dirty="0" smtClean="0">
                <a:solidFill>
                  <a:schemeClr val="tx1"/>
                </a:solidFill>
                <a:latin typeface="Arial" pitchFamily="34" charset="0"/>
                <a:cs typeface="Arial" pitchFamily="34" charset="0"/>
              </a:rPr>
              <a:t> - effective professional learning is </a:t>
            </a:r>
            <a:r>
              <a:rPr lang="en-AU" sz="850" b="1" baseline="0" dirty="0" smtClean="0">
                <a:solidFill>
                  <a:schemeClr val="tx1"/>
                </a:solidFill>
                <a:latin typeface="Arial" pitchFamily="34" charset="0"/>
                <a:cs typeface="Arial" pitchFamily="34" charset="0"/>
              </a:rPr>
              <a:t>relevant </a:t>
            </a:r>
            <a:r>
              <a:rPr lang="en-AU" sz="850" baseline="0" dirty="0" smtClean="0">
                <a:solidFill>
                  <a:schemeClr val="tx1"/>
                </a:solidFill>
                <a:latin typeface="Arial" pitchFamily="34" charset="0"/>
                <a:cs typeface="Arial" pitchFamily="34" charset="0"/>
              </a:rPr>
              <a:t>because improving student outcomes is the ultimate goal of all teachers and school leaders, and of the professional learning they undertake.  Professional learning will be most engaging for adult learners and have the greatest impacts on practice when it assists teachers and school leaders to address and adapt to the challenges they face in improving student learning, engagement and wellbeing.</a:t>
            </a:r>
          </a:p>
          <a:p>
            <a:pPr marL="627300" lvl="2" indent="-171450">
              <a:buFont typeface="Arial" pitchFamily="34" charset="0"/>
              <a:buChar char="–"/>
            </a:pPr>
            <a:r>
              <a:rPr lang="en-AU" sz="850" b="1" dirty="0" smtClean="0">
                <a:solidFill>
                  <a:schemeClr val="tx1"/>
                </a:solidFill>
                <a:latin typeface="Arial" pitchFamily="34" charset="0"/>
                <a:cs typeface="Arial" pitchFamily="34" charset="0"/>
              </a:rPr>
              <a:t>Collaborative</a:t>
            </a:r>
            <a:r>
              <a:rPr lang="en-AU" sz="850" dirty="0" smtClean="0">
                <a:solidFill>
                  <a:schemeClr val="tx1"/>
                </a:solidFill>
                <a:latin typeface="Arial" pitchFamily="34" charset="0"/>
                <a:cs typeface="Arial" pitchFamily="34" charset="0"/>
              </a:rPr>
              <a:t> - learning is a </a:t>
            </a:r>
            <a:r>
              <a:rPr lang="en-AU" sz="850" b="1" dirty="0" smtClean="0">
                <a:solidFill>
                  <a:schemeClr val="tx1"/>
                </a:solidFill>
                <a:latin typeface="Arial" pitchFamily="34" charset="0"/>
                <a:cs typeface="Arial" pitchFamily="34" charset="0"/>
              </a:rPr>
              <a:t>collaborative</a:t>
            </a:r>
            <a:r>
              <a:rPr lang="en-AU" sz="850" dirty="0" smtClean="0">
                <a:solidFill>
                  <a:schemeClr val="tx1"/>
                </a:solidFill>
                <a:latin typeface="Arial" pitchFamily="34" charset="0"/>
                <a:cs typeface="Arial" pitchFamily="34" charset="0"/>
              </a:rPr>
              <a:t> process.  Collaboration</a:t>
            </a:r>
            <a:r>
              <a:rPr lang="en-AU" sz="850" baseline="0" dirty="0" smtClean="0">
                <a:solidFill>
                  <a:schemeClr val="tx1"/>
                </a:solidFill>
                <a:latin typeface="Arial" pitchFamily="34" charset="0"/>
                <a:cs typeface="Arial" pitchFamily="34" charset="0"/>
              </a:rPr>
              <a:t> has a powerful effect in magnifying and spreading the benefits of professional learning and adds a new and valuable dimension to the learning undertaken by individuals.  It connects teacher and leaders to their colleagues within and across schools and to external experts.  Effective collaboration demands a disciplined and purposeful approach to collaborating to solve the challenges that are most important to improving student outcomes.</a:t>
            </a:r>
            <a:endParaRPr lang="en-AU" sz="850" dirty="0" smtClean="0">
              <a:latin typeface="Arial" pitchFamily="34" charset="0"/>
              <a:cs typeface="Arial" pitchFamily="34" charset="0"/>
            </a:endParaRPr>
          </a:p>
          <a:p>
            <a:pPr marL="627300" lvl="2" indent="-171450">
              <a:buFont typeface="Arial" pitchFamily="34" charset="0"/>
              <a:buChar char="–"/>
            </a:pPr>
            <a:r>
              <a:rPr lang="en-AU" sz="850" b="1" dirty="0" smtClean="0">
                <a:solidFill>
                  <a:schemeClr val="tx1"/>
                </a:solidFill>
                <a:latin typeface="Arial" pitchFamily="34" charset="0"/>
                <a:cs typeface="Arial" pitchFamily="34" charset="0"/>
              </a:rPr>
              <a:t>Future focused - </a:t>
            </a:r>
            <a:r>
              <a:rPr lang="en-AU" sz="850" baseline="0" dirty="0" smtClean="0">
                <a:solidFill>
                  <a:schemeClr val="tx1"/>
                </a:solidFill>
                <a:latin typeface="Arial" pitchFamily="34" charset="0"/>
                <a:cs typeface="Arial" pitchFamily="34" charset="0"/>
              </a:rPr>
              <a:t>a </a:t>
            </a:r>
            <a:r>
              <a:rPr lang="en-AU" sz="850" b="1" baseline="0" dirty="0" smtClean="0">
                <a:solidFill>
                  <a:schemeClr val="tx1"/>
                </a:solidFill>
                <a:latin typeface="Arial" pitchFamily="34" charset="0"/>
                <a:cs typeface="Arial" pitchFamily="34" charset="0"/>
              </a:rPr>
              <a:t>future focused </a:t>
            </a:r>
            <a:r>
              <a:rPr lang="en-AU" sz="850" baseline="0" dirty="0" smtClean="0">
                <a:solidFill>
                  <a:schemeClr val="tx1"/>
                </a:solidFill>
                <a:latin typeface="Arial" pitchFamily="34" charset="0"/>
                <a:cs typeface="Arial" pitchFamily="34" charset="0"/>
              </a:rPr>
              <a:t>approach to professional learning </a:t>
            </a:r>
            <a:r>
              <a:rPr lang="en-US" sz="850" baseline="0" dirty="0" smtClean="0">
                <a:solidFill>
                  <a:schemeClr val="tx1"/>
                </a:solidFill>
                <a:latin typeface="Arial" pitchFamily="34" charset="0"/>
                <a:cs typeface="Arial" pitchFamily="34" charset="0"/>
              </a:rPr>
              <a:t>seeks to develop teachers and school leaders who are adaptable and able to deal with new and unexpected challenges.  It exposes teachers to new and emerging practices and the theories that underpin them.  It should focus not simply on improving existing practice, but also on assisting teachers and school leaders to understand the theory behind what practices work in different situations, and when and how to apply a broad repertoire of strategies.</a:t>
            </a:r>
            <a:endParaRPr lang="en-AU" sz="850" b="1" dirty="0" smtClean="0">
              <a:latin typeface="Arial" pitchFamily="34" charset="0"/>
              <a:cs typeface="Arial" pitchFamily="34" charset="0"/>
            </a:endParaRPr>
          </a:p>
          <a:p>
            <a:endParaRPr lang="en-US" sz="850" baseline="0" dirty="0" smtClean="0">
              <a:solidFill>
                <a:schemeClr val="tx1"/>
              </a:solidFill>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AU" sz="850" b="1" dirty="0" smtClean="0">
                <a:solidFill>
                  <a:schemeClr val="tx1"/>
                </a:solidFill>
                <a:latin typeface="Arial" pitchFamily="34" charset="0"/>
                <a:cs typeface="Arial" pitchFamily="34" charset="0"/>
              </a:rPr>
              <a:t>Research</a:t>
            </a:r>
            <a:endParaRPr lang="en-AU" sz="850" b="1" dirty="0" smtClean="0">
              <a:latin typeface="Arial" pitchFamily="34" charset="0"/>
              <a:cs typeface="Arial" pitchFamily="34" charset="0"/>
            </a:endParaRPr>
          </a:p>
          <a:p>
            <a:pPr marL="171450" indent="-171450">
              <a:buFont typeface="Arial" pitchFamily="34" charset="0"/>
              <a:buChar char="•"/>
            </a:pPr>
            <a:r>
              <a:rPr lang="en-AU" sz="850" dirty="0" smtClean="0">
                <a:latin typeface="Arial" pitchFamily="34" charset="0"/>
                <a:cs typeface="Arial" pitchFamily="34" charset="0"/>
              </a:rPr>
              <a:t>A </a:t>
            </a:r>
            <a:r>
              <a:rPr lang="en-AU" sz="850" dirty="0">
                <a:latin typeface="Arial" pitchFamily="34" charset="0"/>
                <a:cs typeface="Arial" pitchFamily="34" charset="0"/>
              </a:rPr>
              <a:t>professional learning culture is most likely to develop when there is high degree of leadership support for teacher learning and risk taking and when there is a high degree of staff interaction, trust and support. Just as a school must have high expectations for student learning, the leadership team needs to establish and act upon high expectations for teacher professional learning. Staff should be introduced to new teaching concepts, new work methods, be encouraged to exercise responsibility and generally operate in an environment where ongoing improvement is expected and constantly being </a:t>
            </a:r>
            <a:r>
              <a:rPr lang="en-AU" sz="850" dirty="0" smtClean="0">
                <a:latin typeface="Arial" pitchFamily="34" charset="0"/>
                <a:cs typeface="Arial" pitchFamily="34" charset="0"/>
              </a:rPr>
              <a:t>pursued</a:t>
            </a:r>
            <a:r>
              <a:rPr lang="en-AU" sz="850" dirty="0">
                <a:latin typeface="Arial" pitchFamily="34" charset="0"/>
                <a:cs typeface="Arial" pitchFamily="34" charset="0"/>
              </a:rPr>
              <a:t> </a:t>
            </a:r>
            <a:r>
              <a:rPr lang="en-AU" sz="850" dirty="0" smtClean="0">
                <a:latin typeface="Arial" pitchFamily="34" charset="0"/>
                <a:cs typeface="Arial" pitchFamily="34" charset="0"/>
              </a:rPr>
              <a:t>(Cole</a:t>
            </a:r>
            <a:r>
              <a:rPr lang="en-AU" sz="850" dirty="0">
                <a:latin typeface="Arial" pitchFamily="34" charset="0"/>
                <a:cs typeface="Arial" pitchFamily="34" charset="0"/>
              </a:rPr>
              <a:t>, P </a:t>
            </a:r>
            <a:r>
              <a:rPr lang="en-AU" sz="850" dirty="0" smtClean="0">
                <a:latin typeface="Arial" pitchFamily="34" charset="0"/>
                <a:cs typeface="Arial" pitchFamily="34" charset="0"/>
              </a:rPr>
              <a:t>2004, p. 9).</a:t>
            </a:r>
            <a:endParaRPr lang="en-AU" sz="850" dirty="0">
              <a:latin typeface="Arial" pitchFamily="34" charset="0"/>
              <a:cs typeface="Arial" pitchFamily="34" charset="0"/>
            </a:endParaRP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sz="850" b="0" dirty="0" smtClean="0">
              <a:solidFill>
                <a:schemeClr val="tx1"/>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3BCACB1A-A7A8-4D53-8A17-722F35F7904F}" type="slidenum">
              <a:rPr lang="en-AU" smtClean="0">
                <a:solidFill>
                  <a:prstClr val="black"/>
                </a:solidFill>
              </a:rPr>
              <a:pPr/>
              <a:t>11</a:t>
            </a:fld>
            <a:endParaRPr lang="en-AU" dirty="0">
              <a:solidFill>
                <a:prstClr val="black"/>
              </a:solidFill>
            </a:endParaRPr>
          </a:p>
        </p:txBody>
      </p:sp>
    </p:spTree>
    <p:extLst>
      <p:ext uri="{BB962C8B-B14F-4D97-AF65-F5344CB8AC3E}">
        <p14:creationId xmlns:p14="http://schemas.microsoft.com/office/powerpoint/2010/main" val="11578076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532858"/>
            <a:ext cx="6789738" cy="5256584"/>
          </a:xfrm>
        </p:spPr>
        <p:txBody>
          <a:bodyPr/>
          <a:lstStyle/>
          <a:p>
            <a:pPr indent="0">
              <a:lnSpc>
                <a:spcPct val="100000"/>
              </a:lnSpc>
              <a:spcBef>
                <a:spcPts val="0"/>
              </a:spcBef>
              <a:spcAft>
                <a:spcPts val="0"/>
              </a:spcAft>
            </a:pPr>
            <a:r>
              <a:rPr lang="en-AU" sz="900" b="1" baseline="0" dirty="0" smtClean="0">
                <a:solidFill>
                  <a:schemeClr val="tx1"/>
                </a:solidFill>
                <a:latin typeface="Arial" pitchFamily="34" charset="0"/>
                <a:cs typeface="Arial" pitchFamily="34" charset="0"/>
              </a:rPr>
              <a:t>Purpose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b="0" baseline="0" dirty="0" smtClean="0">
                <a:solidFill>
                  <a:schemeClr val="tx1"/>
                </a:solidFill>
                <a:latin typeface="Arial" pitchFamily="34" charset="0"/>
                <a:cs typeface="Arial" pitchFamily="34" charset="0"/>
              </a:rPr>
              <a:t>To have participants engage with the requirements for professional learning in their schools.</a:t>
            </a:r>
          </a:p>
          <a:p>
            <a:pPr indent="0">
              <a:lnSpc>
                <a:spcPct val="100000"/>
              </a:lnSpc>
              <a:spcBef>
                <a:spcPts val="0"/>
              </a:spcBef>
              <a:spcAft>
                <a:spcPts val="0"/>
              </a:spcAft>
            </a:pPr>
            <a:endParaRPr lang="en-AU" sz="900" b="1" baseline="0" dirty="0" smtClean="0">
              <a:solidFill>
                <a:schemeClr val="tx1"/>
              </a:solidFill>
              <a:latin typeface="Arial" pitchFamily="34" charset="0"/>
              <a:cs typeface="Arial" pitchFamily="34" charset="0"/>
            </a:endParaRPr>
          </a:p>
          <a:p>
            <a:r>
              <a:rPr lang="en-AU" sz="900" b="1" dirty="0" smtClean="0">
                <a:latin typeface="Arial" pitchFamily="34" charset="0"/>
                <a:cs typeface="Arial" pitchFamily="34" charset="0"/>
              </a:rPr>
              <a:t>Key points to share</a:t>
            </a:r>
            <a:endParaRPr lang="en-AU" sz="900" b="1" baseline="0" dirty="0" smtClean="0">
              <a:solidFill>
                <a:schemeClr val="tx1"/>
              </a:solidFill>
              <a:latin typeface="Arial" pitchFamily="34" charset="0"/>
              <a:cs typeface="Arial" pitchFamily="34" charset="0"/>
            </a:endParaRPr>
          </a:p>
          <a:p>
            <a:pPr marL="171450" lvl="0" indent="-171450">
              <a:buFont typeface="Arial" pitchFamily="34" charset="0"/>
              <a:buChar char="•"/>
            </a:pPr>
            <a:r>
              <a:rPr lang="en-AU" sz="900" dirty="0" smtClean="0">
                <a:latin typeface="Arial" pitchFamily="34" charset="0"/>
                <a:cs typeface="Arial" pitchFamily="34" charset="0"/>
              </a:rPr>
              <a:t>On average in TALIS countries participating in the OECD study, </a:t>
            </a:r>
            <a:r>
              <a:rPr lang="en-AU" sz="900" i="1" dirty="0" smtClean="0">
                <a:latin typeface="Arial" pitchFamily="34" charset="0"/>
                <a:cs typeface="Arial" pitchFamily="34" charset="0"/>
              </a:rPr>
              <a:t>Creating effective teaching and learning environments</a:t>
            </a:r>
            <a:r>
              <a:rPr lang="en-AU" sz="900" dirty="0" smtClean="0">
                <a:latin typeface="Arial" pitchFamily="34" charset="0"/>
                <a:cs typeface="Arial" pitchFamily="34" charset="0"/>
              </a:rPr>
              <a:t>, teachers participated in professional development for just under one day per month. A significant proportion of teachers think that professional development does not meet their needs: over half reported wanting more than they received during the previous 18 months. </a:t>
            </a:r>
            <a:r>
              <a:rPr lang="en-AU" sz="900" dirty="0">
                <a:latin typeface="Arial" pitchFamily="34" charset="0"/>
                <a:cs typeface="Arial" pitchFamily="34" charset="0"/>
              </a:rPr>
              <a:t>(OECD 2009, p. 48)</a:t>
            </a:r>
            <a:endParaRPr lang="en-AU" sz="900" dirty="0" smtClean="0">
              <a:latin typeface="Arial" pitchFamily="34" charset="0"/>
              <a:cs typeface="Arial" pitchFamily="34" charset="0"/>
            </a:endParaRPr>
          </a:p>
          <a:p>
            <a:pPr marL="171450" lvl="0" indent="-171450"/>
            <a:endParaRPr lang="en-AU" sz="900" kern="1200" baseline="0" dirty="0" smtClean="0">
              <a:solidFill>
                <a:schemeClr val="tx1"/>
              </a:solidFill>
              <a:latin typeface="Arial" pitchFamily="34" charset="0"/>
              <a:cs typeface="Arial" pitchFamily="34" charset="0"/>
            </a:endParaRPr>
          </a:p>
          <a:p>
            <a:pPr marL="171450" indent="-171450"/>
            <a:r>
              <a:rPr lang="en-AU" sz="900" b="1" dirty="0" smtClean="0">
                <a:latin typeface="Arial" pitchFamily="34" charset="0"/>
                <a:cs typeface="Arial" pitchFamily="34" charset="0"/>
              </a:rPr>
              <a:t>Research </a:t>
            </a:r>
            <a:endParaRPr lang="en-AU" sz="900" kern="1200" baseline="0" dirty="0" smtClean="0">
              <a:solidFill>
                <a:schemeClr val="tx1"/>
              </a:solidFill>
              <a:latin typeface="Arial" pitchFamily="34" charset="0"/>
              <a:cs typeface="Arial" pitchFamily="34" charset="0"/>
            </a:endParaRPr>
          </a:p>
          <a:p>
            <a:pPr marL="171450" indent="-171450">
              <a:buFont typeface="Arial" pitchFamily="34" charset="0"/>
              <a:buChar char="•"/>
            </a:pPr>
            <a:r>
              <a:rPr lang="en-AU" sz="900" kern="1200" baseline="0" dirty="0" smtClean="0">
                <a:solidFill>
                  <a:schemeClr val="tx1"/>
                </a:solidFill>
                <a:latin typeface="Arial" pitchFamily="34" charset="0"/>
                <a:cs typeface="Arial" pitchFamily="34" charset="0"/>
              </a:rPr>
              <a:t>Teachers’ perceived needs should also match the wider goals of school development and how well teachers’ </a:t>
            </a:r>
            <a:r>
              <a:rPr lang="en-AU" sz="900" b="0" i="0" kern="1200" baseline="0" dirty="0" smtClean="0">
                <a:solidFill>
                  <a:schemeClr val="tx1"/>
                </a:solidFill>
                <a:latin typeface="Arial" pitchFamily="34" charset="0"/>
                <a:cs typeface="Arial" pitchFamily="34" charset="0"/>
              </a:rPr>
              <a:t>professional development is coordinated with appraisal and feedback practices in schools and school evaluations more generally. (OECD,</a:t>
            </a:r>
            <a:r>
              <a:rPr lang="en-AU" sz="900" b="0" i="0" kern="1200" dirty="0" smtClean="0">
                <a:solidFill>
                  <a:schemeClr val="tx1"/>
                </a:solidFill>
                <a:latin typeface="Arial" pitchFamily="34" charset="0"/>
                <a:cs typeface="Arial" pitchFamily="34" charset="0"/>
              </a:rPr>
              <a:t> 2009)</a:t>
            </a:r>
            <a:endParaRPr lang="en-AU" sz="900" b="0" i="0" kern="1200" baseline="0" dirty="0" smtClean="0">
              <a:solidFill>
                <a:schemeClr val="tx1"/>
              </a:solidFill>
              <a:latin typeface="Arial" pitchFamily="34" charset="0"/>
              <a:cs typeface="Arial" pitchFamily="34" charset="0"/>
            </a:endParaRPr>
          </a:p>
          <a:p>
            <a:pPr marL="171450" indent="-171450">
              <a:buFont typeface="Arial" pitchFamily="34" charset="0"/>
              <a:buChar char="•"/>
            </a:pPr>
            <a:r>
              <a:rPr lang="en-US" sz="900" dirty="0" smtClean="0">
                <a:latin typeface="Arial" pitchFamily="34" charset="0"/>
                <a:cs typeface="Arial" pitchFamily="34" charset="0"/>
              </a:rPr>
              <a:t>Individual and group professional learning plans become highly effective tools for promoting teacher collaboration and classroom improvement when they are practical, action orientated and contain specific ‘bite sized’ learning tasks</a:t>
            </a:r>
            <a:r>
              <a:rPr lang="en-US" sz="900" dirty="0">
                <a:latin typeface="Arial" pitchFamily="34" charset="0"/>
                <a:cs typeface="Arial" pitchFamily="34" charset="0"/>
              </a:rPr>
              <a:t> </a:t>
            </a:r>
            <a:r>
              <a:rPr lang="en-US" sz="900" dirty="0" smtClean="0">
                <a:latin typeface="Arial" pitchFamily="34" charset="0"/>
                <a:cs typeface="Arial" pitchFamily="34" charset="0"/>
              </a:rPr>
              <a:t>(Cole, 2012, p. 16) </a:t>
            </a:r>
          </a:p>
          <a:p>
            <a:pPr marL="171450" indent="-171450">
              <a:buFont typeface="Arial" pitchFamily="34" charset="0"/>
              <a:buChar char="•"/>
            </a:pPr>
            <a:r>
              <a:rPr lang="en-AU" sz="900" kern="1200" baseline="0" dirty="0" smtClean="0">
                <a:solidFill>
                  <a:schemeClr val="tx1"/>
                </a:solidFill>
                <a:latin typeface="Arial" pitchFamily="34" charset="0"/>
                <a:cs typeface="Arial" pitchFamily="34" charset="0"/>
              </a:rPr>
              <a:t>On average across participating countries, teachers reported that the most effective forms of development were “Individual and collaborative research”, “Informal dialogue to improve teaching” and “Qualification programmes”, all with close to 90% of teachers reporting a moderate or large impact on their development as a teacher. The development activities that were reported to be relatively less effective were attendance at “Education conferences and seminars” and taking part in “Observation visits to other schools”, though even for these activities around 75% of teachers reported a moderate or high impact</a:t>
            </a:r>
            <a:r>
              <a:rPr lang="en-AU" sz="900" dirty="0">
                <a:latin typeface="Arial" pitchFamily="34" charset="0"/>
                <a:cs typeface="Arial" pitchFamily="34" charset="0"/>
              </a:rPr>
              <a:t> </a:t>
            </a:r>
            <a:r>
              <a:rPr lang="en-AU" sz="900" dirty="0" smtClean="0">
                <a:latin typeface="Arial" pitchFamily="34" charset="0"/>
                <a:cs typeface="Arial" pitchFamily="34" charset="0"/>
              </a:rPr>
              <a:t>(OECD 2009). </a:t>
            </a:r>
            <a:endParaRPr lang="en-AU" sz="900" b="1" baseline="0" dirty="0" smtClean="0">
              <a:solidFill>
                <a:schemeClr val="tx1"/>
              </a:solidFill>
              <a:latin typeface="Arial" pitchFamily="34" charset="0"/>
              <a:cs typeface="Arial" pitchFamily="34" charset="0"/>
            </a:endParaRPr>
          </a:p>
          <a:p>
            <a:pPr indent="0">
              <a:lnSpc>
                <a:spcPct val="100000"/>
              </a:lnSpc>
              <a:spcBef>
                <a:spcPts val="0"/>
              </a:spcBef>
              <a:spcAft>
                <a:spcPts val="0"/>
              </a:spcAft>
            </a:pPr>
            <a:r>
              <a:rPr lang="en-AU" sz="900" b="1" baseline="0" dirty="0" smtClean="0">
                <a:solidFill>
                  <a:schemeClr val="tx1"/>
                </a:solidFill>
                <a:latin typeface="Arial" pitchFamily="34" charset="0"/>
                <a:cs typeface="Arial" pitchFamily="34" charset="0"/>
              </a:rPr>
              <a:t>Duration</a:t>
            </a:r>
          </a:p>
          <a:p>
            <a:pPr marL="171450" indent="-171450">
              <a:lnSpc>
                <a:spcPct val="100000"/>
              </a:lnSpc>
              <a:spcBef>
                <a:spcPts val="0"/>
              </a:spcBef>
              <a:spcAft>
                <a:spcPts val="0"/>
              </a:spcAft>
              <a:buFont typeface="Arial" pitchFamily="34" charset="0"/>
              <a:buChar char="•"/>
            </a:pPr>
            <a:r>
              <a:rPr lang="en-AU" sz="900" b="0" baseline="0" dirty="0" smtClean="0">
                <a:solidFill>
                  <a:schemeClr val="tx1"/>
                </a:solidFill>
                <a:latin typeface="Arial" pitchFamily="34" charset="0"/>
                <a:cs typeface="Arial" pitchFamily="34" charset="0"/>
              </a:rPr>
              <a:t>10 minutes.</a:t>
            </a:r>
          </a:p>
          <a:p>
            <a:pPr marR="0" algn="l" defTabSz="914400" rtl="0" eaLnBrk="1" fontAlgn="auto" latinLnBrk="0" hangingPunct="1">
              <a:lnSpc>
                <a:spcPct val="100000"/>
              </a:lnSpc>
              <a:spcBef>
                <a:spcPts val="0"/>
              </a:spcBef>
              <a:spcAft>
                <a:spcPts val="0"/>
              </a:spcAft>
              <a:buClrTx/>
              <a:buSzTx/>
              <a:tabLst/>
              <a:defRPr/>
            </a:pPr>
            <a:endParaRPr lang="en-AU" sz="900" dirty="0">
              <a:latin typeface="Arial" pitchFamily="34" charset="0"/>
              <a:cs typeface="Arial" pitchFamily="34" charset="0"/>
            </a:endParaRPr>
          </a:p>
          <a:p>
            <a:r>
              <a:rPr lang="en-AU" sz="900" b="1" dirty="0">
                <a:latin typeface="Arial" pitchFamily="34" charset="0"/>
                <a:cs typeface="Arial" pitchFamily="34" charset="0"/>
              </a:rPr>
              <a:t>Materials required</a:t>
            </a:r>
          </a:p>
          <a:p>
            <a:pPr marL="171450" indent="-171450">
              <a:buFont typeface="Arial" pitchFamily="34" charset="0"/>
              <a:buChar char="•"/>
              <a:defRPr/>
            </a:pPr>
            <a:r>
              <a:rPr lang="en-AU" sz="900" dirty="0" smtClean="0">
                <a:latin typeface="Arial" pitchFamily="34" charset="0"/>
                <a:cs typeface="Arial" pitchFamily="34" charset="0"/>
              </a:rPr>
              <a:t>Activity – Professional learning.</a:t>
            </a:r>
          </a:p>
          <a:p>
            <a:pPr marL="171450" indent="-171450">
              <a:defRPr/>
            </a:pPr>
            <a:r>
              <a:rPr lang="en-AU" sz="900" dirty="0" smtClean="0">
                <a:latin typeface="Arial" pitchFamily="34" charset="0"/>
                <a:cs typeface="Arial" pitchFamily="34" charset="0"/>
              </a:rPr>
              <a:t>	(</a:t>
            </a:r>
            <a:r>
              <a:rPr lang="en-AU" sz="900" dirty="0">
                <a:latin typeface="Arial" pitchFamily="34" charset="0"/>
                <a:cs typeface="Arial" pitchFamily="34" charset="0"/>
              </a:rPr>
              <a:t>T</a:t>
            </a:r>
            <a:r>
              <a:rPr lang="en-AU" sz="900" dirty="0" smtClean="0">
                <a:latin typeface="Arial" pitchFamily="34" charset="0"/>
                <a:cs typeface="Arial" pitchFamily="34" charset="0"/>
              </a:rPr>
              <a:t>he </a:t>
            </a:r>
            <a:r>
              <a:rPr lang="en-AU" sz="900" dirty="0">
                <a:latin typeface="Arial" pitchFamily="34" charset="0"/>
                <a:cs typeface="Arial" pitchFamily="34" charset="0"/>
              </a:rPr>
              <a:t>best size is A3 for ample room to write answers and reflections down</a:t>
            </a:r>
            <a:r>
              <a:rPr lang="en-AU" sz="900" dirty="0" smtClean="0">
                <a:latin typeface="Arial" pitchFamily="34" charset="0"/>
                <a:cs typeface="Arial" pitchFamily="34" charset="0"/>
              </a:rPr>
              <a:t>)</a:t>
            </a:r>
          </a:p>
          <a:p>
            <a:pPr marL="171450" indent="-171450">
              <a:buFont typeface="Arial" pitchFamily="34" charset="0"/>
              <a:buChar char="•"/>
              <a:defRPr/>
            </a:pPr>
            <a:r>
              <a:rPr lang="en-AU" sz="900" dirty="0" smtClean="0">
                <a:latin typeface="Arial" pitchFamily="34" charset="0"/>
                <a:cs typeface="Arial" pitchFamily="34" charset="0"/>
              </a:rPr>
              <a:t>Read pages 4-5 of the Charter.</a:t>
            </a:r>
            <a:endParaRPr lang="en-AU" sz="900" dirty="0">
              <a:latin typeface="Arial" pitchFamily="34" charset="0"/>
              <a:cs typeface="Arial" pitchFamily="34" charset="0"/>
            </a:endParaRPr>
          </a:p>
          <a:p>
            <a:pPr marR="0" algn="l" defTabSz="914400" rtl="0" eaLnBrk="1" fontAlgn="auto" latinLnBrk="0" hangingPunct="1">
              <a:lnSpc>
                <a:spcPct val="100000"/>
              </a:lnSpc>
              <a:spcBef>
                <a:spcPts val="0"/>
              </a:spcBef>
              <a:spcAft>
                <a:spcPts val="0"/>
              </a:spcAft>
              <a:buClrTx/>
              <a:buSzTx/>
              <a:tabLst/>
              <a:defRPr/>
            </a:pPr>
            <a:endParaRPr lang="en-AU" sz="900" b="1" baseline="0" dirty="0" smtClean="0">
              <a:latin typeface="Arial" pitchFamily="34" charset="0"/>
              <a:cs typeface="Arial" pitchFamily="34" charset="0"/>
            </a:endParaRPr>
          </a:p>
          <a:p>
            <a:pPr marR="0" algn="l" defTabSz="914400" rtl="0" eaLnBrk="1" fontAlgn="auto" latinLnBrk="0" hangingPunct="1">
              <a:lnSpc>
                <a:spcPct val="100000"/>
              </a:lnSpc>
              <a:spcBef>
                <a:spcPts val="0"/>
              </a:spcBef>
              <a:spcAft>
                <a:spcPts val="0"/>
              </a:spcAft>
              <a:buClrTx/>
              <a:buSzTx/>
              <a:tabLst/>
              <a:defRPr/>
            </a:pPr>
            <a:r>
              <a:rPr lang="en-AU" sz="900" b="1" dirty="0" smtClean="0">
                <a:latin typeface="Arial" pitchFamily="34" charset="0"/>
                <a:cs typeface="Arial" pitchFamily="34" charset="0"/>
              </a:rPr>
              <a:t>Instructions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dirty="0" smtClean="0">
                <a:latin typeface="Arial" pitchFamily="34" charset="0"/>
                <a:cs typeface="Arial" pitchFamily="34" charset="0"/>
              </a:rPr>
              <a:t>(See slide)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AU" sz="900" baseline="0" dirty="0">
              <a:latin typeface="Arial" pitchFamily="34" charset="0"/>
              <a:cs typeface="Arial" pitchFamily="34" charset="0"/>
            </a:endParaRPr>
          </a:p>
          <a:p>
            <a:r>
              <a:rPr lang="en-AU" sz="900" b="1" dirty="0">
                <a:latin typeface="Arial" pitchFamily="34" charset="0"/>
                <a:cs typeface="Arial" pitchFamily="34" charset="0"/>
              </a:rPr>
              <a:t>Activity Cards</a:t>
            </a:r>
          </a:p>
          <a:p>
            <a:pPr marL="171450" indent="-171450">
              <a:buFont typeface="Arial" pitchFamily="34" charset="0"/>
              <a:buChar char="•"/>
            </a:pPr>
            <a:r>
              <a:rPr lang="en-AU" sz="900" dirty="0" smtClean="0">
                <a:latin typeface="Arial" pitchFamily="34" charset="0"/>
                <a:cs typeface="Arial" pitchFamily="34" charset="0"/>
              </a:rPr>
              <a:t>There are related Activity Cards for the topics in this slide available at aitsl.edu.au</a:t>
            </a:r>
            <a:endParaRPr lang="en-AU" sz="900" dirty="0">
              <a:latin typeface="Arial" pitchFamily="34" charset="0"/>
              <a:cs typeface="Arial" pitchFamily="34" charset="0"/>
            </a:endParaRP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AU" sz="900" baseline="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FE918C3E-D773-41AE-B3E4-79E2DCC1FD41}" type="slidenum">
              <a:rPr lang="en-AU" smtClean="0"/>
              <a:pPr/>
              <a:t>12</a:t>
            </a:fld>
            <a:endParaRPr lang="en-AU" dirty="0"/>
          </a:p>
        </p:txBody>
      </p:sp>
    </p:spTree>
    <p:extLst>
      <p:ext uri="{BB962C8B-B14F-4D97-AF65-F5344CB8AC3E}">
        <p14:creationId xmlns:p14="http://schemas.microsoft.com/office/powerpoint/2010/main" val="29796012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716661"/>
            <a:ext cx="6789738" cy="4468416"/>
          </a:xfrm>
        </p:spPr>
        <p:txBody>
          <a:bodyPr/>
          <a:lstStyle/>
          <a:p>
            <a:r>
              <a:rPr lang="en-AU" sz="900" b="1" dirty="0" smtClean="0">
                <a:solidFill>
                  <a:schemeClr val="tx1"/>
                </a:solidFill>
                <a:latin typeface="Arial" pitchFamily="34" charset="0"/>
                <a:cs typeface="Arial" pitchFamily="34" charset="0"/>
              </a:rPr>
              <a:t>Purpose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b="0" dirty="0" smtClean="0">
                <a:solidFill>
                  <a:schemeClr val="tx1"/>
                </a:solidFill>
                <a:latin typeface="Arial" pitchFamily="34" charset="0"/>
                <a:cs typeface="Arial" pitchFamily="34" charset="0"/>
              </a:rPr>
              <a:t>To see an example of effective performance and development practice in an Australian school. St Paul’s has a particular focus on </a:t>
            </a:r>
            <a:r>
              <a:rPr lang="en-AU" sz="900" dirty="0">
                <a:latin typeface="Arial" pitchFamily="34" charset="0"/>
                <a:cs typeface="Arial" pitchFamily="34" charset="0"/>
              </a:rPr>
              <a:t>p</a:t>
            </a:r>
            <a:r>
              <a:rPr lang="en-AU" sz="900" b="0" dirty="0" smtClean="0">
                <a:solidFill>
                  <a:schemeClr val="tx1"/>
                </a:solidFill>
                <a:latin typeface="Arial" pitchFamily="34" charset="0"/>
                <a:cs typeface="Arial" pitchFamily="34" charset="0"/>
              </a:rPr>
              <a:t>rofessional </a:t>
            </a:r>
            <a:r>
              <a:rPr lang="en-AU" sz="900" dirty="0">
                <a:latin typeface="Arial" pitchFamily="34" charset="0"/>
                <a:cs typeface="Arial" pitchFamily="34" charset="0"/>
              </a:rPr>
              <a:t>l</a:t>
            </a:r>
            <a:r>
              <a:rPr lang="en-AU" sz="900" b="0" dirty="0" smtClean="0">
                <a:solidFill>
                  <a:schemeClr val="tx1"/>
                </a:solidFill>
                <a:latin typeface="Arial" pitchFamily="34" charset="0"/>
                <a:cs typeface="Arial" pitchFamily="34" charset="0"/>
              </a:rPr>
              <a:t>earning.</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AU" sz="900" dirty="0">
              <a:latin typeface="Arial" pitchFamily="34" charset="0"/>
              <a:cs typeface="Arial" pitchFamily="34" charset="0"/>
            </a:endParaRPr>
          </a:p>
          <a:p>
            <a:pPr marR="0" algn="l" defTabSz="914400" rtl="0" eaLnBrk="1" fontAlgn="auto" latinLnBrk="0" hangingPunct="1">
              <a:lnSpc>
                <a:spcPct val="100000"/>
              </a:lnSpc>
              <a:spcBef>
                <a:spcPts val="0"/>
              </a:spcBef>
              <a:spcAft>
                <a:spcPts val="0"/>
              </a:spcAft>
              <a:buClrTx/>
              <a:buSzTx/>
              <a:tabLst/>
              <a:defRPr/>
            </a:pPr>
            <a:r>
              <a:rPr lang="en-AU" sz="900" b="1" dirty="0" smtClean="0">
                <a:solidFill>
                  <a:schemeClr val="tx1"/>
                </a:solidFill>
                <a:latin typeface="Arial" pitchFamily="34" charset="0"/>
                <a:cs typeface="Arial" pitchFamily="34" charset="0"/>
              </a:rPr>
              <a:t>Key points to share</a:t>
            </a:r>
            <a:endParaRPr lang="en-AU" sz="900" b="1" dirty="0" smtClean="0">
              <a:latin typeface="Arial" pitchFamily="34" charset="0"/>
              <a:cs typeface="Arial" pitchFamily="34" charset="0"/>
            </a:endParaRPr>
          </a:p>
          <a:p>
            <a:pPr marL="171450" indent="-171450">
              <a:buFont typeface="Arial" pitchFamily="34" charset="0"/>
              <a:buChar char="•"/>
              <a:defRPr/>
            </a:pPr>
            <a:r>
              <a:rPr lang="en-AU" sz="900" dirty="0">
                <a:latin typeface="Arial" pitchFamily="34" charset="0"/>
                <a:cs typeface="Arial" pitchFamily="34" charset="0"/>
              </a:rPr>
              <a:t>For the last six years St Paul’s school has amplified its focus on teaching and learning. The school initially developed a statement that outlines what effective teaching looks like at St Paul’s and this underpins performance and development in the school. </a:t>
            </a:r>
            <a:endParaRPr lang="en-AU" sz="900" dirty="0" smtClean="0">
              <a:latin typeface="Arial" pitchFamily="34" charset="0"/>
              <a:cs typeface="Arial" pitchFamily="34" charset="0"/>
            </a:endParaRPr>
          </a:p>
          <a:p>
            <a:pPr marL="171450" indent="-171450">
              <a:buFont typeface="Arial" pitchFamily="34" charset="0"/>
              <a:buChar char="•"/>
              <a:defRPr/>
            </a:pPr>
            <a:r>
              <a:rPr lang="en-AU" sz="900" dirty="0" smtClean="0">
                <a:latin typeface="Arial" pitchFamily="34" charset="0"/>
                <a:cs typeface="Arial" pitchFamily="34" charset="0"/>
              </a:rPr>
              <a:t>The </a:t>
            </a:r>
            <a:r>
              <a:rPr lang="en-AU" sz="900" dirty="0">
                <a:latin typeface="Arial" pitchFamily="34" charset="0"/>
                <a:cs typeface="Arial" pitchFamily="34" charset="0"/>
              </a:rPr>
              <a:t>school restructured their staffing to introduce Heads of Learning to implement strategies for improving teaching and learning. </a:t>
            </a:r>
            <a:endParaRPr lang="en-AU" sz="900" dirty="0" smtClean="0">
              <a:latin typeface="Arial" pitchFamily="34" charset="0"/>
              <a:cs typeface="Arial" pitchFamily="34" charset="0"/>
            </a:endParaRPr>
          </a:p>
          <a:p>
            <a:pPr marL="171450" indent="-171450">
              <a:buFont typeface="Arial" pitchFamily="34" charset="0"/>
              <a:buChar char="•"/>
              <a:defRPr/>
            </a:pPr>
            <a:r>
              <a:rPr lang="en-AU" sz="900" dirty="0" smtClean="0">
                <a:latin typeface="Arial" pitchFamily="34" charset="0"/>
                <a:cs typeface="Arial" pitchFamily="34" charset="0"/>
              </a:rPr>
              <a:t>The </a:t>
            </a:r>
            <a:r>
              <a:rPr lang="en-AU" sz="900" dirty="0">
                <a:latin typeface="Arial" pitchFamily="34" charset="0"/>
                <a:cs typeface="Arial" pitchFamily="34" charset="0"/>
              </a:rPr>
              <a:t>performance and development process involves teachers </a:t>
            </a:r>
            <a:r>
              <a:rPr lang="en-AU" sz="900" dirty="0" smtClean="0">
                <a:latin typeface="Arial" pitchFamily="34" charset="0"/>
                <a:cs typeface="Arial" pitchFamily="34" charset="0"/>
              </a:rPr>
              <a:t>self-reflecting</a:t>
            </a:r>
            <a:r>
              <a:rPr lang="en-AU" sz="900" dirty="0">
                <a:latin typeface="Arial" pitchFamily="34" charset="0"/>
                <a:cs typeface="Arial" pitchFamily="34" charset="0"/>
              </a:rPr>
              <a:t>, informal and formal classroom observations, feedback from peers and students, and goal setting. </a:t>
            </a:r>
            <a:endParaRPr lang="en-AU" sz="900" dirty="0" smtClean="0">
              <a:latin typeface="Arial" pitchFamily="34" charset="0"/>
              <a:cs typeface="Arial" pitchFamily="34" charset="0"/>
            </a:endParaRPr>
          </a:p>
          <a:p>
            <a:pPr marL="171450" indent="-171450">
              <a:buFont typeface="Arial" pitchFamily="34" charset="0"/>
              <a:buChar char="•"/>
              <a:defRPr/>
            </a:pPr>
            <a:r>
              <a:rPr lang="en-AU" sz="900" dirty="0" smtClean="0">
                <a:latin typeface="Arial" pitchFamily="34" charset="0"/>
                <a:cs typeface="Arial" pitchFamily="34" charset="0"/>
              </a:rPr>
              <a:t>The </a:t>
            </a:r>
            <a:r>
              <a:rPr lang="en-AU" sz="900" dirty="0">
                <a:latin typeface="Arial" pitchFamily="34" charset="0"/>
                <a:cs typeface="Arial" pitchFamily="34" charset="0"/>
              </a:rPr>
              <a:t>school seeks to support teachers in achieving their professional goals by running their own professional learning in a dedicated onsite centre.</a:t>
            </a:r>
          </a:p>
          <a:p>
            <a:pPr>
              <a:buFont typeface="Arial" pitchFamily="34" charset="0"/>
              <a:buNone/>
            </a:pPr>
            <a:endParaRPr lang="en-AU" sz="900" b="1" dirty="0" smtClean="0">
              <a:solidFill>
                <a:schemeClr val="tx1"/>
              </a:solidFill>
              <a:latin typeface="Arial" pitchFamily="34" charset="0"/>
              <a:cs typeface="Arial" pitchFamily="34" charset="0"/>
            </a:endParaRPr>
          </a:p>
          <a:p>
            <a:pPr>
              <a:lnSpc>
                <a:spcPct val="100000"/>
              </a:lnSpc>
              <a:spcBef>
                <a:spcPts val="0"/>
              </a:spcBef>
              <a:spcAft>
                <a:spcPts val="0"/>
              </a:spcAft>
            </a:pPr>
            <a:r>
              <a:rPr lang="en-AU" sz="900" b="1" dirty="0" smtClean="0">
                <a:latin typeface="Arial" pitchFamily="34" charset="0"/>
                <a:cs typeface="Arial" pitchFamily="34" charset="0"/>
              </a:rPr>
              <a:t>Materials required</a:t>
            </a:r>
          </a:p>
          <a:p>
            <a:pPr marL="171450" indent="-171450">
              <a:buFont typeface="Arial" pitchFamily="34" charset="0"/>
              <a:buChar char="•"/>
              <a:defRPr/>
            </a:pPr>
            <a:r>
              <a:rPr lang="en-AU" sz="900" dirty="0">
                <a:latin typeface="Arial" pitchFamily="34" charset="0"/>
                <a:cs typeface="Arial" pitchFamily="34" charset="0"/>
              </a:rPr>
              <a:t>V</a:t>
            </a:r>
            <a:r>
              <a:rPr lang="en-AU" sz="900" dirty="0" smtClean="0">
                <a:latin typeface="Arial" pitchFamily="34" charset="0"/>
                <a:cs typeface="Arial" pitchFamily="34" charset="0"/>
              </a:rPr>
              <a:t>iew the video.</a:t>
            </a:r>
          </a:p>
          <a:p>
            <a:pPr marL="171450" indent="-171450">
              <a:buFont typeface="Arial" pitchFamily="34" charset="0"/>
              <a:buChar char="•"/>
              <a:defRPr/>
            </a:pPr>
            <a:r>
              <a:rPr lang="en-AU" sz="900" dirty="0" smtClean="0">
                <a:latin typeface="Arial" pitchFamily="34" charset="0"/>
                <a:cs typeface="Arial" pitchFamily="34" charset="0"/>
              </a:rPr>
              <a:t>Read the Case Study – St Paul’s School, QLD.</a:t>
            </a:r>
          </a:p>
          <a:p>
            <a:endParaRPr lang="en-AU" dirty="0"/>
          </a:p>
        </p:txBody>
      </p:sp>
      <p:sp>
        <p:nvSpPr>
          <p:cNvPr id="4" name="Slide Number Placeholder 3"/>
          <p:cNvSpPr>
            <a:spLocks noGrp="1"/>
          </p:cNvSpPr>
          <p:nvPr>
            <p:ph type="sldNum" sz="quarter" idx="10"/>
          </p:nvPr>
        </p:nvSpPr>
        <p:spPr/>
        <p:txBody>
          <a:bodyPr/>
          <a:lstStyle/>
          <a:p>
            <a:fld id="{FE918C3E-D773-41AE-B3E4-79E2DCC1FD41}" type="slidenum">
              <a:rPr lang="en-AU" smtClean="0"/>
              <a:pPr/>
              <a:t>13</a:t>
            </a:fld>
            <a:endParaRPr lang="en-AU" dirty="0"/>
          </a:p>
        </p:txBody>
      </p:sp>
    </p:spTree>
    <p:extLst>
      <p:ext uri="{BB962C8B-B14F-4D97-AF65-F5344CB8AC3E}">
        <p14:creationId xmlns:p14="http://schemas.microsoft.com/office/powerpoint/2010/main" val="10055582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716661"/>
            <a:ext cx="6789738" cy="4468416"/>
          </a:xfrm>
        </p:spPr>
        <p:txBody>
          <a:bodyPr/>
          <a:lstStyle/>
          <a:p>
            <a:r>
              <a:rPr lang="en-AU" sz="900" b="1" dirty="0" smtClean="0">
                <a:solidFill>
                  <a:schemeClr val="tx1"/>
                </a:solidFill>
                <a:latin typeface="Arial" pitchFamily="34" charset="0"/>
                <a:cs typeface="Arial" pitchFamily="34" charset="0"/>
              </a:rPr>
              <a:t>Purpose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b="0" dirty="0" smtClean="0">
                <a:solidFill>
                  <a:schemeClr val="tx1"/>
                </a:solidFill>
                <a:latin typeface="Arial" pitchFamily="34" charset="0"/>
                <a:cs typeface="Arial" pitchFamily="34" charset="0"/>
              </a:rPr>
              <a:t>To have participants focus on different</a:t>
            </a:r>
            <a:r>
              <a:rPr lang="en-AU" sz="900" b="0" baseline="0" dirty="0" smtClean="0">
                <a:solidFill>
                  <a:schemeClr val="tx1"/>
                </a:solidFill>
                <a:latin typeface="Arial" pitchFamily="34" charset="0"/>
                <a:cs typeface="Arial" pitchFamily="34" charset="0"/>
              </a:rPr>
              <a:t> forms of evidence that can be used to reflect on and improve teaching practice</a:t>
            </a:r>
            <a:endParaRPr lang="en-AU" sz="900" b="0" dirty="0" smtClean="0">
              <a:solidFill>
                <a:schemeClr val="tx1"/>
              </a:solidFill>
              <a:latin typeface="Arial" pitchFamily="34" charset="0"/>
              <a:cs typeface="Arial" pitchFamily="34" charset="0"/>
            </a:endParaRPr>
          </a:p>
          <a:p>
            <a:endParaRPr lang="en-AU" sz="900" b="1" dirty="0" smtClean="0">
              <a:solidFill>
                <a:schemeClr val="tx1"/>
              </a:solidFill>
              <a:latin typeface="Arial" pitchFamily="34" charset="0"/>
              <a:cs typeface="Arial" pitchFamily="34" charset="0"/>
            </a:endParaRPr>
          </a:p>
          <a:p>
            <a:r>
              <a:rPr lang="en-AU" sz="900" b="1" dirty="0" smtClean="0">
                <a:solidFill>
                  <a:schemeClr val="tx1"/>
                </a:solidFill>
                <a:latin typeface="Arial" pitchFamily="34" charset="0"/>
                <a:cs typeface="Arial" pitchFamily="34" charset="0"/>
              </a:rPr>
              <a:t>Key points to share</a:t>
            </a:r>
          </a:p>
          <a:p>
            <a:pPr marL="171450" indent="-171450">
              <a:buFont typeface="Arial" pitchFamily="34" charset="0"/>
              <a:buChar char="•"/>
              <a:defRPr/>
            </a:pPr>
            <a:r>
              <a:rPr lang="en-AU" sz="900" dirty="0">
                <a:latin typeface="Arial" pitchFamily="34" charset="0"/>
                <a:cs typeface="Arial" pitchFamily="34" charset="0"/>
              </a:rPr>
              <a:t>There are some forms of evidence that are </a:t>
            </a:r>
            <a:r>
              <a:rPr lang="en-AU" sz="900" dirty="0" smtClean="0">
                <a:latin typeface="Arial" pitchFamily="34" charset="0"/>
                <a:cs typeface="Arial" pitchFamily="34" charset="0"/>
              </a:rPr>
              <a:t>particularly important </a:t>
            </a:r>
            <a:r>
              <a:rPr lang="en-AU" sz="900" dirty="0">
                <a:latin typeface="Arial" pitchFamily="34" charset="0"/>
                <a:cs typeface="Arial" pitchFamily="34" charset="0"/>
              </a:rPr>
              <a:t>in reviewing teacher performance. </a:t>
            </a:r>
            <a:r>
              <a:rPr lang="en-AU" sz="900" dirty="0" smtClean="0">
                <a:latin typeface="Arial" pitchFamily="34" charset="0"/>
                <a:cs typeface="Arial" pitchFamily="34" charset="0"/>
              </a:rPr>
              <a:t>Evidence of student learning </a:t>
            </a:r>
            <a:r>
              <a:rPr lang="en-AU" sz="900" dirty="0">
                <a:latin typeface="Arial" pitchFamily="34" charset="0"/>
                <a:cs typeface="Arial" pitchFamily="34" charset="0"/>
              </a:rPr>
              <a:t>directly captures the </a:t>
            </a:r>
            <a:r>
              <a:rPr lang="en-AU" sz="900" dirty="0" smtClean="0">
                <a:latin typeface="Arial" pitchFamily="34" charset="0"/>
                <a:cs typeface="Arial" pitchFamily="34" charset="0"/>
              </a:rPr>
              <a:t>outcomes of </a:t>
            </a:r>
            <a:r>
              <a:rPr lang="en-AU" sz="900" dirty="0">
                <a:latin typeface="Arial" pitchFamily="34" charset="0"/>
                <a:cs typeface="Arial" pitchFamily="34" charset="0"/>
              </a:rPr>
              <a:t>teaching, and must have a central role.</a:t>
            </a:r>
            <a:endParaRPr lang="en-AU" sz="900" dirty="0" smtClean="0">
              <a:solidFill>
                <a:schemeClr val="tx1"/>
              </a:solidFill>
              <a:latin typeface="Arial" pitchFamily="34" charset="0"/>
              <a:cs typeface="Arial" pitchFamily="34" charset="0"/>
            </a:endParaRP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dirty="0" smtClean="0">
                <a:solidFill>
                  <a:schemeClr val="tx1"/>
                </a:solidFill>
                <a:latin typeface="Arial" pitchFamily="34" charset="0"/>
                <a:cs typeface="Arial" pitchFamily="34" charset="0"/>
              </a:rPr>
              <a:t>Potential sources of evidence:</a:t>
            </a:r>
          </a:p>
          <a:p>
            <a:pPr marL="628650" lvl="1" indent="-171450">
              <a:buFont typeface="Arial" pitchFamily="34" charset="0"/>
              <a:buChar char="–"/>
            </a:pPr>
            <a:r>
              <a:rPr lang="en-AU" sz="900" dirty="0" smtClean="0">
                <a:latin typeface="Arial" pitchFamily="34" charset="0"/>
                <a:cs typeface="Arial" pitchFamily="34" charset="0"/>
              </a:rPr>
              <a:t> Evidence of </a:t>
            </a:r>
            <a:r>
              <a:rPr lang="en-AU" sz="900" b="0" dirty="0" smtClean="0">
                <a:latin typeface="Arial" pitchFamily="34" charset="0"/>
                <a:cs typeface="Arial" pitchFamily="34" charset="0"/>
              </a:rPr>
              <a:t>the impact of teaching on student outcomes </a:t>
            </a:r>
          </a:p>
          <a:p>
            <a:pPr marL="628650" lvl="1" indent="-171450">
              <a:buFont typeface="Arial" pitchFamily="34" charset="0"/>
              <a:buChar char="–"/>
            </a:pPr>
            <a:r>
              <a:rPr lang="en-AU" sz="900" b="0" dirty="0" smtClean="0">
                <a:latin typeface="Arial" pitchFamily="34" charset="0"/>
                <a:cs typeface="Arial" pitchFamily="34" charset="0"/>
              </a:rPr>
              <a:t> Direct observation of teaching</a:t>
            </a:r>
          </a:p>
          <a:p>
            <a:pPr marL="628650" lvl="1" indent="-171450">
              <a:buFont typeface="Arial" pitchFamily="34" charset="0"/>
              <a:buChar char="–"/>
            </a:pPr>
            <a:r>
              <a:rPr lang="en-AU" sz="900" b="0" dirty="0" smtClean="0">
                <a:latin typeface="Arial" pitchFamily="34" charset="0"/>
                <a:cs typeface="Arial" pitchFamily="34" charset="0"/>
              </a:rPr>
              <a:t> Evidence of the teacher’s impact on colleagues and the school as a whole</a:t>
            </a:r>
          </a:p>
          <a:p>
            <a:pPr marL="628650" lvl="1" indent="-171450">
              <a:buFont typeface="Arial" pitchFamily="34" charset="0"/>
              <a:buChar char="–"/>
            </a:pPr>
            <a:r>
              <a:rPr lang="en-AU" sz="900" b="0" dirty="0" smtClean="0">
                <a:latin typeface="Arial" pitchFamily="34" charset="0"/>
                <a:cs typeface="Arial" pitchFamily="34" charset="0"/>
              </a:rPr>
              <a:t> Student feedback</a:t>
            </a:r>
          </a:p>
          <a:p>
            <a:pPr marL="628650" lvl="1" indent="-171450">
              <a:buFont typeface="Arial" pitchFamily="34" charset="0"/>
              <a:buChar char="–"/>
            </a:pPr>
            <a:r>
              <a:rPr lang="en-AU" sz="900" b="0" dirty="0" smtClean="0">
                <a:latin typeface="Arial" pitchFamily="34" charset="0"/>
                <a:cs typeface="Arial" pitchFamily="34" charset="0"/>
              </a:rPr>
              <a:t> Peer/supervisor feedback</a:t>
            </a:r>
          </a:p>
          <a:p>
            <a:pPr marL="628650" lvl="1" indent="-171450">
              <a:buFont typeface="Arial" pitchFamily="34" charset="0"/>
              <a:buChar char="–"/>
            </a:pPr>
            <a:r>
              <a:rPr lang="en-AU" sz="900" b="0" dirty="0" smtClean="0">
                <a:latin typeface="Arial" pitchFamily="34" charset="0"/>
                <a:cs typeface="Arial" pitchFamily="34" charset="0"/>
              </a:rPr>
              <a:t> Parent feedback</a:t>
            </a:r>
          </a:p>
          <a:p>
            <a:pPr marL="628650" lvl="1" indent="-171450">
              <a:buFont typeface="Arial" pitchFamily="34" charset="0"/>
              <a:buChar char="–"/>
            </a:pPr>
            <a:r>
              <a:rPr lang="en-AU" sz="900" b="0" dirty="0" smtClean="0">
                <a:latin typeface="Arial" pitchFamily="34" charset="0"/>
                <a:cs typeface="Arial" pitchFamily="34" charset="0"/>
              </a:rPr>
              <a:t> Teacher self-assessment</a:t>
            </a:r>
          </a:p>
          <a:p>
            <a:pPr marL="628650" lvl="1" indent="-171450">
              <a:buFont typeface="Arial" pitchFamily="34" charset="0"/>
              <a:buChar char="–"/>
            </a:pPr>
            <a:r>
              <a:rPr lang="en-AU" sz="900" b="0" dirty="0" smtClean="0">
                <a:latin typeface="Arial" pitchFamily="34" charset="0"/>
                <a:cs typeface="Arial" pitchFamily="34" charset="0"/>
              </a:rPr>
              <a:t> Evidence of participation in professional learning and teacher reflection of it’s </a:t>
            </a:r>
            <a:r>
              <a:rPr lang="en-AU" sz="900" dirty="0" smtClean="0">
                <a:latin typeface="Arial" pitchFamily="34" charset="0"/>
                <a:cs typeface="Arial" pitchFamily="34" charset="0"/>
              </a:rPr>
              <a:t>impact</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AU" sz="900" dirty="0" smtClean="0">
              <a:solidFill>
                <a:schemeClr val="tx1"/>
              </a:solidFill>
              <a:latin typeface="Arial" pitchFamily="34" charset="0"/>
              <a:cs typeface="Arial" pitchFamily="34" charset="0"/>
            </a:endParaRPr>
          </a:p>
          <a:p>
            <a:r>
              <a:rPr lang="en-AU" sz="900" b="1" dirty="0" smtClean="0">
                <a:solidFill>
                  <a:schemeClr val="tx1"/>
                </a:solidFill>
                <a:latin typeface="Arial" pitchFamily="34" charset="0"/>
                <a:cs typeface="Arial" pitchFamily="34" charset="0"/>
              </a:rPr>
              <a:t>Expected outcomes</a:t>
            </a:r>
          </a:p>
          <a:p>
            <a:pPr marL="171450" indent="-171450">
              <a:buFont typeface="Arial" pitchFamily="34" charset="0"/>
              <a:buChar char="•"/>
            </a:pPr>
            <a:r>
              <a:rPr lang="en-AU" sz="900" b="0" dirty="0" smtClean="0">
                <a:solidFill>
                  <a:schemeClr val="tx1"/>
                </a:solidFill>
                <a:latin typeface="Arial" pitchFamily="34" charset="0"/>
                <a:cs typeface="Arial" pitchFamily="34" charset="0"/>
              </a:rPr>
              <a:t>Participants wil</a:t>
            </a:r>
            <a:r>
              <a:rPr lang="en-AU" sz="900" b="0" baseline="0" dirty="0" smtClean="0">
                <a:solidFill>
                  <a:schemeClr val="tx1"/>
                </a:solidFill>
                <a:latin typeface="Arial" pitchFamily="34" charset="0"/>
                <a:cs typeface="Arial" pitchFamily="34" charset="0"/>
              </a:rPr>
              <a:t>l articulate effective evidence teachers can collect and will discuss the best forms of evidence</a:t>
            </a:r>
            <a:endParaRPr lang="en-AU" sz="900" b="1" dirty="0" smtClean="0">
              <a:solidFill>
                <a:schemeClr val="tx1"/>
              </a:solidFill>
              <a:latin typeface="Arial" pitchFamily="34" charset="0"/>
              <a:cs typeface="Arial" pitchFamily="34" charset="0"/>
            </a:endParaRPr>
          </a:p>
          <a:p>
            <a:endParaRPr lang="en-AU" sz="900" b="1" dirty="0" smtClean="0">
              <a:solidFill>
                <a:schemeClr val="tx1"/>
              </a:solidFill>
              <a:latin typeface="Arial" pitchFamily="34" charset="0"/>
              <a:cs typeface="Arial" pitchFamily="34" charset="0"/>
            </a:endParaRPr>
          </a:p>
          <a:p>
            <a:r>
              <a:rPr lang="en-AU" sz="900" b="1" dirty="0" smtClean="0">
                <a:solidFill>
                  <a:schemeClr val="tx1"/>
                </a:solidFill>
                <a:latin typeface="Arial" pitchFamily="34" charset="0"/>
                <a:cs typeface="Arial" pitchFamily="34" charset="0"/>
              </a:rPr>
              <a:t>Duration</a:t>
            </a:r>
          </a:p>
          <a:p>
            <a:pPr marL="171450" indent="-171450">
              <a:buFont typeface="Arial" pitchFamily="34" charset="0"/>
              <a:buChar char="•"/>
            </a:pPr>
            <a:r>
              <a:rPr lang="en-AU" sz="900" b="0" dirty="0" smtClean="0">
                <a:solidFill>
                  <a:schemeClr val="tx1"/>
                </a:solidFill>
                <a:latin typeface="Arial" pitchFamily="34" charset="0"/>
                <a:cs typeface="Arial" pitchFamily="34" charset="0"/>
              </a:rPr>
              <a:t>10</a:t>
            </a:r>
            <a:r>
              <a:rPr lang="en-AU" sz="900" b="0" baseline="0" dirty="0" smtClean="0">
                <a:solidFill>
                  <a:schemeClr val="tx1"/>
                </a:solidFill>
                <a:latin typeface="Arial" pitchFamily="34" charset="0"/>
                <a:cs typeface="Arial" pitchFamily="34" charset="0"/>
              </a:rPr>
              <a:t> minutes</a:t>
            </a:r>
            <a:endParaRPr lang="en-AU" sz="900" b="0" dirty="0" smtClean="0">
              <a:solidFill>
                <a:schemeClr val="tx1"/>
              </a:solidFill>
              <a:latin typeface="Arial" pitchFamily="34" charset="0"/>
              <a:cs typeface="Arial" pitchFamily="34" charset="0"/>
            </a:endParaRPr>
          </a:p>
          <a:p>
            <a:pPr>
              <a:buFont typeface="Arial" pitchFamily="34" charset="0"/>
              <a:buChar char="•"/>
            </a:pPr>
            <a:endParaRPr lang="en-AU" sz="900" b="1" dirty="0" smtClean="0">
              <a:solidFill>
                <a:schemeClr val="tx1"/>
              </a:solidFill>
              <a:latin typeface="Arial" pitchFamily="34" charset="0"/>
              <a:cs typeface="Arial" pitchFamily="34" charset="0"/>
            </a:endParaRPr>
          </a:p>
          <a:p>
            <a:r>
              <a:rPr lang="en-AU" sz="900" b="1" dirty="0" smtClean="0">
                <a:solidFill>
                  <a:schemeClr val="tx1"/>
                </a:solidFill>
                <a:latin typeface="Arial" pitchFamily="34" charset="0"/>
                <a:cs typeface="Arial" pitchFamily="34" charset="0"/>
              </a:rPr>
              <a:t>Materials required</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b="0" dirty="0" smtClean="0">
                <a:latin typeface="Arial" pitchFamily="34" charset="0"/>
                <a:cs typeface="Arial" pitchFamily="34" charset="0"/>
              </a:rPr>
              <a:t>Activity sheet </a:t>
            </a:r>
            <a:r>
              <a:rPr lang="en-AU" sz="900" b="0" baseline="0" dirty="0" smtClean="0">
                <a:latin typeface="Arial" pitchFamily="34" charset="0"/>
                <a:cs typeface="Arial" pitchFamily="34" charset="0"/>
              </a:rPr>
              <a:t>: Sources of Evidence worksheet from the Facilitators pack (the best size is A3 to allow the facilitator to collate and display ideas from the groups)</a:t>
            </a:r>
            <a:endParaRPr lang="en-AU" sz="900" b="0" dirty="0" smtClean="0">
              <a:latin typeface="Arial" pitchFamily="34" charset="0"/>
              <a:cs typeface="Arial" pitchFamily="34" charset="0"/>
            </a:endParaRPr>
          </a:p>
          <a:p>
            <a:endParaRPr lang="en-AU" sz="900" dirty="0" smtClean="0">
              <a:latin typeface="Arial" pitchFamily="34" charset="0"/>
              <a:cs typeface="Arial" pitchFamily="34" charset="0"/>
            </a:endParaRPr>
          </a:p>
          <a:p>
            <a:r>
              <a:rPr lang="en-AU" sz="900" b="1" dirty="0" smtClean="0">
                <a:latin typeface="Arial" pitchFamily="34" charset="0"/>
                <a:cs typeface="Arial" pitchFamily="34" charset="0"/>
              </a:rPr>
              <a:t>Instructions</a:t>
            </a:r>
          </a:p>
          <a:p>
            <a:pPr marL="171450" indent="-171450">
              <a:lnSpc>
                <a:spcPct val="100000"/>
              </a:lnSpc>
              <a:spcBef>
                <a:spcPts val="0"/>
              </a:spcBef>
              <a:spcAft>
                <a:spcPts val="0"/>
              </a:spcAft>
              <a:buFont typeface="Arial" pitchFamily="34" charset="0"/>
              <a:buChar char="•"/>
            </a:pPr>
            <a:r>
              <a:rPr lang="en-AU" sz="900" dirty="0">
                <a:latin typeface="Arial" pitchFamily="34" charset="0"/>
                <a:cs typeface="Arial" pitchFamily="34" charset="0"/>
              </a:rPr>
              <a:t>Think, Group, Share</a:t>
            </a:r>
          </a:p>
          <a:p>
            <a:pPr marL="171450" indent="-171450">
              <a:lnSpc>
                <a:spcPct val="100000"/>
              </a:lnSpc>
              <a:spcBef>
                <a:spcPts val="0"/>
              </a:spcBef>
              <a:spcAft>
                <a:spcPts val="0"/>
              </a:spcAft>
              <a:buFont typeface="Arial" pitchFamily="34" charset="0"/>
              <a:buChar char="•"/>
            </a:pPr>
            <a:r>
              <a:rPr lang="en-AU" sz="900" dirty="0">
                <a:latin typeface="Arial" pitchFamily="34" charset="0"/>
                <a:cs typeface="Arial" pitchFamily="34" charset="0"/>
              </a:rPr>
              <a:t>Form groups of 4</a:t>
            </a:r>
          </a:p>
          <a:p>
            <a:pPr marL="171450" indent="-171450">
              <a:lnSpc>
                <a:spcPct val="100000"/>
              </a:lnSpc>
              <a:spcBef>
                <a:spcPts val="0"/>
              </a:spcBef>
              <a:spcAft>
                <a:spcPts val="0"/>
              </a:spcAft>
              <a:buFont typeface="Arial" pitchFamily="34" charset="0"/>
              <a:buChar char="•"/>
            </a:pPr>
            <a:r>
              <a:rPr lang="en-AU" sz="900" dirty="0" smtClean="0">
                <a:latin typeface="Arial" pitchFamily="34" charset="0"/>
                <a:cs typeface="Arial" pitchFamily="34" charset="0"/>
              </a:rPr>
              <a:t>Discuss </a:t>
            </a:r>
            <a:r>
              <a:rPr lang="en-AU" sz="900" dirty="0">
                <a:latin typeface="Arial" pitchFamily="34" charset="0"/>
                <a:cs typeface="Arial" pitchFamily="34" charset="0"/>
              </a:rPr>
              <a:t>the </a:t>
            </a:r>
            <a:r>
              <a:rPr lang="en-AU" sz="900" dirty="0" smtClean="0">
                <a:latin typeface="Arial" pitchFamily="34" charset="0"/>
                <a:cs typeface="Arial" pitchFamily="34" charset="0"/>
              </a:rPr>
              <a:t>two questions and </a:t>
            </a:r>
            <a:r>
              <a:rPr lang="en-AU" sz="900" dirty="0">
                <a:latin typeface="Arial" pitchFamily="34" charset="0"/>
                <a:cs typeface="Arial" pitchFamily="34" charset="0"/>
              </a:rPr>
              <a:t>record your responses on the worksheet provided.</a:t>
            </a:r>
          </a:p>
          <a:p>
            <a:endParaRPr lang="en-AU" sz="900" dirty="0" smtClean="0"/>
          </a:p>
          <a:p>
            <a:endParaRPr lang="en-AU" sz="900" dirty="0"/>
          </a:p>
          <a:p>
            <a:endParaRPr lang="en-AU" sz="900" dirty="0"/>
          </a:p>
        </p:txBody>
      </p:sp>
      <p:sp>
        <p:nvSpPr>
          <p:cNvPr id="4" name="Slide Number Placeholder 3"/>
          <p:cNvSpPr>
            <a:spLocks noGrp="1"/>
          </p:cNvSpPr>
          <p:nvPr>
            <p:ph type="sldNum" sz="quarter" idx="10"/>
          </p:nvPr>
        </p:nvSpPr>
        <p:spPr/>
        <p:txBody>
          <a:bodyPr/>
          <a:lstStyle/>
          <a:p>
            <a:fld id="{FE918C3E-D773-41AE-B3E4-79E2DCC1FD41}" type="slidenum">
              <a:rPr lang="en-AU" smtClean="0">
                <a:solidFill>
                  <a:prstClr val="black"/>
                </a:solidFill>
              </a:rPr>
              <a:pPr/>
              <a:t>14</a:t>
            </a:fld>
            <a:endParaRPr lang="en-AU" dirty="0">
              <a:solidFill>
                <a:prstClr val="black"/>
              </a:solidFill>
            </a:endParaRPr>
          </a:p>
        </p:txBody>
      </p:sp>
    </p:spTree>
    <p:extLst>
      <p:ext uri="{BB962C8B-B14F-4D97-AF65-F5344CB8AC3E}">
        <p14:creationId xmlns:p14="http://schemas.microsoft.com/office/powerpoint/2010/main" val="8964727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716660"/>
            <a:ext cx="6789738" cy="5000773"/>
          </a:xfrm>
        </p:spPr>
        <p:txBody>
          <a:bodyPr/>
          <a:lstStyle/>
          <a:p>
            <a:r>
              <a:rPr lang="en-AU" sz="900" b="1" dirty="0" smtClean="0">
                <a:solidFill>
                  <a:schemeClr val="tx1"/>
                </a:solidFill>
                <a:latin typeface="Arial" pitchFamily="34" charset="0"/>
                <a:cs typeface="Arial" pitchFamily="34" charset="0"/>
              </a:rPr>
              <a:t>Purpose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b="0" dirty="0" smtClean="0">
                <a:solidFill>
                  <a:schemeClr val="tx1"/>
                </a:solidFill>
                <a:latin typeface="Arial" pitchFamily="34" charset="0"/>
                <a:cs typeface="Arial" pitchFamily="34" charset="0"/>
              </a:rPr>
              <a:t>To see how one school is placing a focus on performance and development.</a:t>
            </a:r>
          </a:p>
          <a:p>
            <a:endParaRPr lang="en-AU" sz="900" b="1" dirty="0" smtClean="0">
              <a:solidFill>
                <a:schemeClr val="tx1"/>
              </a:solidFill>
              <a:latin typeface="Arial" pitchFamily="34" charset="0"/>
              <a:cs typeface="Arial" pitchFamily="34" charset="0"/>
            </a:endParaRPr>
          </a:p>
          <a:p>
            <a:r>
              <a:rPr lang="en-AU" sz="900" b="1" dirty="0" smtClean="0">
                <a:solidFill>
                  <a:schemeClr val="tx1"/>
                </a:solidFill>
                <a:latin typeface="Arial" pitchFamily="34" charset="0"/>
                <a:cs typeface="Arial" pitchFamily="34" charset="0"/>
              </a:rPr>
              <a:t>Key points to share</a:t>
            </a:r>
          </a:p>
          <a:p>
            <a:pPr marL="171450" indent="-171450">
              <a:buFont typeface="Arial" pitchFamily="34" charset="0"/>
              <a:buChar char="•"/>
            </a:pPr>
            <a:r>
              <a:rPr lang="en-AU" sz="900" dirty="0" smtClean="0">
                <a:latin typeface="Arial" pitchFamily="34" charset="0"/>
                <a:cs typeface="Arial" pitchFamily="34" charset="0"/>
              </a:rPr>
              <a:t>Dandenong North Primary School has long recognised the need to support teachers to improve their practice as a central component of their performance and development work is observation and feedback. </a:t>
            </a:r>
          </a:p>
          <a:p>
            <a:pPr marL="171450" indent="-171450">
              <a:buFont typeface="Arial" pitchFamily="34" charset="0"/>
              <a:buChar char="•"/>
            </a:pPr>
            <a:r>
              <a:rPr lang="en-AU" sz="900" dirty="0" smtClean="0">
                <a:solidFill>
                  <a:schemeClr val="tx1"/>
                </a:solidFill>
                <a:latin typeface="Arial" pitchFamily="34" charset="0"/>
                <a:cs typeface="Arial" pitchFamily="34" charset="0"/>
              </a:rPr>
              <a:t>Introduce video</a:t>
            </a:r>
            <a:r>
              <a:rPr lang="en-AU" sz="900" baseline="0" dirty="0" smtClean="0">
                <a:solidFill>
                  <a:schemeClr val="tx1"/>
                </a:solidFill>
                <a:latin typeface="Arial" pitchFamily="34" charset="0"/>
                <a:cs typeface="Arial" pitchFamily="34" charset="0"/>
              </a:rPr>
              <a:t> – AITSL filmed</a:t>
            </a:r>
            <a:r>
              <a:rPr lang="en-AU" sz="900" dirty="0" smtClean="0">
                <a:solidFill>
                  <a:schemeClr val="tx1"/>
                </a:solidFill>
                <a:latin typeface="Arial" pitchFamily="34" charset="0"/>
                <a:cs typeface="Arial" pitchFamily="34" charset="0"/>
              </a:rPr>
              <a:t> </a:t>
            </a:r>
            <a:r>
              <a:rPr lang="en-AU" sz="900" baseline="0" dirty="0" smtClean="0">
                <a:solidFill>
                  <a:schemeClr val="tx1"/>
                </a:solidFill>
                <a:latin typeface="Arial" pitchFamily="34" charset="0"/>
                <a:cs typeface="Arial" pitchFamily="34" charset="0"/>
              </a:rPr>
              <a:t>in a range of locations with the goal of identifying, recognising and publishing existing effective practices. </a:t>
            </a:r>
          </a:p>
          <a:p>
            <a:pPr marL="171450" indent="-171450">
              <a:buFont typeface="Arial" pitchFamily="34" charset="0"/>
              <a:buChar char="•"/>
            </a:pPr>
            <a:r>
              <a:rPr lang="en-AU" sz="900" baseline="0" dirty="0" smtClean="0">
                <a:solidFill>
                  <a:schemeClr val="tx1"/>
                </a:solidFill>
                <a:latin typeface="Arial" pitchFamily="34" charset="0"/>
                <a:cs typeface="Arial" pitchFamily="34" charset="0"/>
              </a:rPr>
              <a:t>The video promotes recognition and validation of extensive work and exemplary practice.</a:t>
            </a:r>
            <a:endParaRPr lang="en-AU" sz="900" dirty="0" smtClean="0">
              <a:solidFill>
                <a:schemeClr val="tx1"/>
              </a:solidFill>
              <a:latin typeface="Arial" pitchFamily="34" charset="0"/>
              <a:cs typeface="Arial" pitchFamily="34" charset="0"/>
            </a:endParaRPr>
          </a:p>
          <a:p>
            <a:pPr marL="171450" indent="-171450">
              <a:buFont typeface="Arial" pitchFamily="34" charset="0"/>
              <a:buChar char="•"/>
            </a:pPr>
            <a:r>
              <a:rPr lang="en-AU" sz="900" dirty="0" smtClean="0">
                <a:solidFill>
                  <a:schemeClr val="tx1"/>
                </a:solidFill>
                <a:latin typeface="Arial" pitchFamily="34" charset="0"/>
                <a:cs typeface="Arial" pitchFamily="34" charset="0"/>
              </a:rPr>
              <a:t>This video quickly and succinctly unpacks</a:t>
            </a:r>
            <a:r>
              <a:rPr lang="en-AU" sz="900" baseline="0" dirty="0" smtClean="0">
                <a:solidFill>
                  <a:schemeClr val="tx1"/>
                </a:solidFill>
                <a:latin typeface="Arial" pitchFamily="34" charset="0"/>
                <a:cs typeface="Arial" pitchFamily="34" charset="0"/>
              </a:rPr>
              <a:t> several of its practices which quite clearly lead to teacher satisfaction.</a:t>
            </a:r>
          </a:p>
          <a:p>
            <a:pPr marL="171450" indent="-171450">
              <a:buFont typeface="Arial" pitchFamily="34" charset="0"/>
              <a:buChar char="•"/>
            </a:pPr>
            <a:r>
              <a:rPr lang="en-AU" sz="900" b="0" baseline="0" dirty="0" smtClean="0">
                <a:solidFill>
                  <a:schemeClr val="tx1"/>
                </a:solidFill>
                <a:latin typeface="Arial" pitchFamily="34" charset="0"/>
                <a:cs typeface="Arial" pitchFamily="34" charset="0"/>
              </a:rPr>
              <a:t>E</a:t>
            </a:r>
            <a:r>
              <a:rPr lang="en-AU" sz="900" b="0" dirty="0" smtClean="0">
                <a:solidFill>
                  <a:schemeClr val="tx1"/>
                </a:solidFill>
                <a:latin typeface="Arial" pitchFamily="34" charset="0"/>
                <a:cs typeface="Arial" pitchFamily="34" charset="0"/>
              </a:rPr>
              <a:t>ncourage participants to look for existing practices being used at Dandenong North Primary School whilst they view the video.</a:t>
            </a:r>
          </a:p>
          <a:p>
            <a:pPr marL="171450" marR="0" indent="-171450" algn="l" defTabSz="914400" rtl="0" eaLnBrk="1" fontAlgn="auto" latinLnBrk="0" hangingPunct="1">
              <a:lnSpc>
                <a:spcPct val="100000"/>
              </a:lnSpc>
              <a:spcBef>
                <a:spcPts val="0"/>
              </a:spcBef>
              <a:spcAft>
                <a:spcPts val="0"/>
              </a:spcAft>
              <a:buSzTx/>
              <a:buFont typeface="Arial" pitchFamily="34" charset="0"/>
              <a:buChar char="•"/>
              <a:tabLst/>
              <a:defRPr/>
            </a:pPr>
            <a:r>
              <a:rPr lang="en-AU" sz="900" dirty="0" smtClean="0">
                <a:solidFill>
                  <a:schemeClr val="tx1"/>
                </a:solidFill>
                <a:latin typeface="Arial" pitchFamily="34" charset="0"/>
                <a:cs typeface="Arial" pitchFamily="34" charset="0"/>
              </a:rPr>
              <a:t>Focus participants on the key message that there are already many</a:t>
            </a:r>
            <a:r>
              <a:rPr lang="en-AU" sz="900" baseline="0" dirty="0" smtClean="0">
                <a:solidFill>
                  <a:schemeClr val="tx1"/>
                </a:solidFill>
                <a:latin typeface="Arial" pitchFamily="34" charset="0"/>
                <a:cs typeface="Arial" pitchFamily="34" charset="0"/>
              </a:rPr>
              <a:t> great examples of effective performance and development practices occurring in Australian schools.</a:t>
            </a:r>
          </a:p>
          <a:p>
            <a:endParaRPr lang="en-AU" sz="900" b="1" dirty="0" smtClean="0">
              <a:solidFill>
                <a:schemeClr val="tx1"/>
              </a:solidFill>
              <a:latin typeface="Arial" pitchFamily="34" charset="0"/>
              <a:cs typeface="Arial" pitchFamily="34" charset="0"/>
            </a:endParaRPr>
          </a:p>
          <a:p>
            <a:r>
              <a:rPr lang="en-AU" sz="900" b="1" dirty="0">
                <a:latin typeface="Arial" pitchFamily="34" charset="0"/>
                <a:cs typeface="Arial" pitchFamily="34" charset="0"/>
              </a:rPr>
              <a:t>R</a:t>
            </a:r>
            <a:r>
              <a:rPr lang="en-AU" sz="900" b="1" dirty="0" smtClean="0">
                <a:latin typeface="Arial" pitchFamily="34" charset="0"/>
                <a:cs typeface="Arial" pitchFamily="34" charset="0"/>
              </a:rPr>
              <a:t>esearch</a:t>
            </a:r>
            <a:endParaRPr lang="en-AU" sz="900" b="1" dirty="0">
              <a:latin typeface="Arial" pitchFamily="34" charset="0"/>
              <a:cs typeface="Arial" pitchFamily="34" charset="0"/>
            </a:endParaRPr>
          </a:p>
          <a:p>
            <a:pPr marL="171450" indent="-171450">
              <a:buFont typeface="Arial" pitchFamily="34" charset="0"/>
              <a:buChar char="•"/>
            </a:pPr>
            <a:r>
              <a:rPr lang="en-AU" sz="900" dirty="0">
                <a:latin typeface="Arial" pitchFamily="34" charset="0"/>
                <a:cs typeface="Arial" pitchFamily="34" charset="0"/>
              </a:rPr>
              <a:t>Informal and formal observation and feedback informs teacher performance and development plans, supports coaching and collegiality and improvements in professional </a:t>
            </a:r>
            <a:r>
              <a:rPr lang="en-AU" sz="900" dirty="0" smtClean="0">
                <a:latin typeface="Arial" pitchFamily="34" charset="0"/>
                <a:cs typeface="Arial" pitchFamily="34" charset="0"/>
              </a:rPr>
              <a:t>practice.</a:t>
            </a:r>
            <a:endParaRPr lang="en-AU" sz="900" dirty="0">
              <a:latin typeface="Arial" pitchFamily="34" charset="0"/>
              <a:cs typeface="Arial" pitchFamily="34" charset="0"/>
            </a:endParaRPr>
          </a:p>
          <a:p>
            <a:pPr marL="171450" indent="-171450">
              <a:buFont typeface="Arial" pitchFamily="34" charset="0"/>
              <a:buChar char="•"/>
            </a:pPr>
            <a:r>
              <a:rPr lang="en-AU" sz="900" dirty="0">
                <a:latin typeface="Arial" pitchFamily="34" charset="0"/>
                <a:cs typeface="Arial" pitchFamily="34" charset="0"/>
              </a:rPr>
              <a:t>Research shows observation of classroom teaching, linked to timely and useful feedback that focuses on improvement, is a particularly useful tool for teacher development. This is the most commonly used form of evidence across OECD countries</a:t>
            </a:r>
            <a:r>
              <a:rPr lang="en-AU" sz="900" dirty="0" smtClean="0">
                <a:latin typeface="Arial" pitchFamily="34" charset="0"/>
                <a:cs typeface="Arial" pitchFamily="34" charset="0"/>
              </a:rPr>
              <a:t>. (OECD, 2011)</a:t>
            </a:r>
          </a:p>
          <a:p>
            <a:pPr marL="171450" indent="-171450">
              <a:buFont typeface="Arial" pitchFamily="34" charset="0"/>
              <a:buNone/>
            </a:pPr>
            <a:endParaRPr lang="en-AU" sz="900" dirty="0" smtClean="0">
              <a:latin typeface="Arial" pitchFamily="34" charset="0"/>
              <a:cs typeface="Arial" pitchFamily="34" charset="0"/>
            </a:endParaRPr>
          </a:p>
          <a:p>
            <a:pPr>
              <a:lnSpc>
                <a:spcPct val="100000"/>
              </a:lnSpc>
              <a:spcBef>
                <a:spcPts val="0"/>
              </a:spcBef>
              <a:spcAft>
                <a:spcPts val="0"/>
              </a:spcAft>
            </a:pPr>
            <a:r>
              <a:rPr lang="en-AU" sz="900" b="1" dirty="0" smtClean="0">
                <a:latin typeface="Arial" pitchFamily="34" charset="0"/>
                <a:cs typeface="Arial" pitchFamily="34" charset="0"/>
              </a:rPr>
              <a:t>Materials required</a:t>
            </a:r>
          </a:p>
          <a:p>
            <a:pPr marL="171450" indent="-171450">
              <a:buFont typeface="Arial" pitchFamily="34" charset="0"/>
              <a:buChar char="•"/>
              <a:defRPr/>
            </a:pPr>
            <a:r>
              <a:rPr lang="en-AU" sz="900" dirty="0">
                <a:latin typeface="Arial" pitchFamily="34" charset="0"/>
                <a:cs typeface="Arial" pitchFamily="34" charset="0"/>
              </a:rPr>
              <a:t>V</a:t>
            </a:r>
            <a:r>
              <a:rPr lang="en-AU" sz="900" dirty="0" smtClean="0">
                <a:latin typeface="Arial" pitchFamily="34" charset="0"/>
                <a:cs typeface="Arial" pitchFamily="34" charset="0"/>
              </a:rPr>
              <a:t>iew the video.</a:t>
            </a:r>
          </a:p>
          <a:p>
            <a:pPr marL="171450" indent="-171450">
              <a:buFont typeface="Arial" pitchFamily="34" charset="0"/>
              <a:buChar char="•"/>
              <a:defRPr/>
            </a:pPr>
            <a:r>
              <a:rPr lang="en-AU" sz="900" dirty="0" smtClean="0">
                <a:latin typeface="Arial" pitchFamily="34" charset="0"/>
                <a:cs typeface="Arial" pitchFamily="34" charset="0"/>
              </a:rPr>
              <a:t>Case Study – Dandenong North State School,</a:t>
            </a:r>
            <a:r>
              <a:rPr lang="en-AU" sz="900" baseline="0" dirty="0" smtClean="0">
                <a:latin typeface="Arial" pitchFamily="34" charset="0"/>
                <a:cs typeface="Arial" pitchFamily="34" charset="0"/>
              </a:rPr>
              <a:t> VIC.</a:t>
            </a:r>
            <a:endParaRPr lang="en-AU" sz="900" dirty="0">
              <a:latin typeface="Arial" pitchFamily="34" charset="0"/>
              <a:cs typeface="Arial" pitchFamily="34" charset="0"/>
            </a:endParaRPr>
          </a:p>
          <a:p>
            <a:endParaRPr lang="en-AU" sz="900" b="1" dirty="0" smtClean="0">
              <a:solidFill>
                <a:schemeClr val="tx1"/>
              </a:solidFill>
              <a:latin typeface="Arial" pitchFamily="34" charset="0"/>
              <a:cs typeface="Arial" pitchFamily="34" charset="0"/>
            </a:endParaRPr>
          </a:p>
          <a:p>
            <a:r>
              <a:rPr lang="en-AU" sz="900" b="1" dirty="0" smtClean="0">
                <a:solidFill>
                  <a:schemeClr val="tx1"/>
                </a:solidFill>
                <a:latin typeface="Arial" pitchFamily="34" charset="0"/>
                <a:cs typeface="Arial" pitchFamily="34" charset="0"/>
              </a:rPr>
              <a:t>Duration</a:t>
            </a:r>
          </a:p>
          <a:p>
            <a:pPr marL="171450" indent="-171450">
              <a:buFont typeface="Arial" pitchFamily="34" charset="0"/>
              <a:buChar char="•"/>
            </a:pPr>
            <a:r>
              <a:rPr lang="en-AU" sz="900" b="0" dirty="0" smtClean="0">
                <a:solidFill>
                  <a:schemeClr val="tx1"/>
                </a:solidFill>
                <a:latin typeface="Arial" pitchFamily="34" charset="0"/>
                <a:cs typeface="Arial" pitchFamily="34" charset="0"/>
              </a:rPr>
              <a:t>5 minutes.</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AU" sz="900" b="0" dirty="0" smtClean="0">
              <a:solidFill>
                <a:schemeClr val="tx1"/>
              </a:solidFill>
              <a:latin typeface="Arial" pitchFamily="34" charset="0"/>
              <a:cs typeface="Arial" pitchFamily="34" charset="0"/>
            </a:endParaRPr>
          </a:p>
          <a:p>
            <a:r>
              <a:rPr lang="en-AU" sz="900" b="1" dirty="0" smtClean="0">
                <a:solidFill>
                  <a:schemeClr val="tx1"/>
                </a:solidFill>
                <a:latin typeface="Arial" pitchFamily="34" charset="0"/>
                <a:cs typeface="Arial" pitchFamily="34" charset="0"/>
              </a:rPr>
              <a:t>Preparation</a:t>
            </a:r>
          </a:p>
          <a:p>
            <a:pPr marL="171450" indent="-171450">
              <a:buFont typeface="Arial" pitchFamily="34" charset="0"/>
              <a:buChar char="•"/>
            </a:pPr>
            <a:r>
              <a:rPr lang="en-AU" sz="900" b="0" dirty="0" smtClean="0">
                <a:solidFill>
                  <a:schemeClr val="tx1"/>
                </a:solidFill>
                <a:latin typeface="Arial" pitchFamily="34" charset="0"/>
                <a:cs typeface="Arial" pitchFamily="34" charset="0"/>
              </a:rPr>
              <a:t>View</a:t>
            </a:r>
            <a:r>
              <a:rPr lang="en-AU" sz="900" b="0" baseline="0" dirty="0" smtClean="0">
                <a:solidFill>
                  <a:schemeClr val="tx1"/>
                </a:solidFill>
                <a:latin typeface="Arial" pitchFamily="34" charset="0"/>
                <a:cs typeface="Arial" pitchFamily="34" charset="0"/>
              </a:rPr>
              <a:t> the video – </a:t>
            </a:r>
            <a:r>
              <a:rPr lang="en-AU" sz="900" baseline="0" dirty="0" smtClean="0">
                <a:solidFill>
                  <a:schemeClr val="tx1"/>
                </a:solidFill>
                <a:latin typeface="Arial" pitchFamily="34" charset="0"/>
                <a:cs typeface="Arial" pitchFamily="34" charset="0"/>
              </a:rPr>
              <a:t>filmed at Dandenong North Primary School, Melbourne, Victoria – by clicking on the link embedded in the screen shot. </a:t>
            </a:r>
          </a:p>
          <a:p>
            <a:pPr marL="171450" indent="-171450">
              <a:buFont typeface="Arial" pitchFamily="34" charset="0"/>
              <a:buChar char="•"/>
            </a:pPr>
            <a:r>
              <a:rPr lang="en-AU" sz="900" baseline="0" dirty="0" smtClean="0">
                <a:solidFill>
                  <a:schemeClr val="tx1"/>
                </a:solidFill>
                <a:latin typeface="Arial" pitchFamily="34" charset="0"/>
                <a:cs typeface="Arial" pitchFamily="34" charset="0"/>
              </a:rPr>
              <a:t>Read the</a:t>
            </a:r>
            <a:r>
              <a:rPr lang="en-AU" sz="900" dirty="0" smtClean="0">
                <a:solidFill>
                  <a:schemeClr val="tx1"/>
                </a:solidFill>
                <a:latin typeface="Arial" pitchFamily="34" charset="0"/>
                <a:cs typeface="Arial" pitchFamily="34" charset="0"/>
              </a:rPr>
              <a:t> Cas</a:t>
            </a:r>
            <a:r>
              <a:rPr lang="en-AU" sz="900" dirty="0" smtClean="0">
                <a:latin typeface="Arial" pitchFamily="34" charset="0"/>
                <a:cs typeface="Arial" pitchFamily="34" charset="0"/>
              </a:rPr>
              <a:t>e Study.</a:t>
            </a:r>
            <a:endParaRPr lang="en-AU" sz="900" baseline="0" dirty="0" smtClean="0">
              <a:solidFill>
                <a:schemeClr val="tx1"/>
              </a:solidFill>
              <a:latin typeface="Arial" pitchFamily="34" charset="0"/>
              <a:cs typeface="Arial" pitchFamily="34" charset="0"/>
            </a:endParaRPr>
          </a:p>
          <a:p>
            <a:pPr marL="171450" indent="-171450">
              <a:buFont typeface="Arial" pitchFamily="34" charset="0"/>
              <a:buChar char="•"/>
            </a:pPr>
            <a:endParaRPr lang="en-AU" sz="900" dirty="0" smtClean="0">
              <a:latin typeface="Arial" pitchFamily="34" charset="0"/>
              <a:cs typeface="Arial" pitchFamily="34" charset="0"/>
            </a:endParaRPr>
          </a:p>
          <a:p>
            <a:r>
              <a:rPr lang="en-AU" sz="900" b="1" dirty="0" smtClean="0">
                <a:latin typeface="Arial" pitchFamily="34" charset="0"/>
                <a:cs typeface="Arial" pitchFamily="34" charset="0"/>
              </a:rPr>
              <a:t>Activity Cards</a:t>
            </a:r>
          </a:p>
          <a:p>
            <a:pPr marL="171450" indent="-171450">
              <a:buFont typeface="Arial" pitchFamily="34" charset="0"/>
              <a:buChar char="•"/>
            </a:pPr>
            <a:r>
              <a:rPr lang="en-AU" sz="900" dirty="0" smtClean="0">
                <a:latin typeface="Arial" pitchFamily="34" charset="0"/>
                <a:cs typeface="Arial" pitchFamily="34" charset="0"/>
              </a:rPr>
              <a:t>There are related Activity Cards for the topics in this slide available at aitsl.edu.au</a:t>
            </a:r>
          </a:p>
          <a:p>
            <a:pPr marL="171450" indent="-171450"/>
            <a:endParaRPr lang="en-AU" dirty="0"/>
          </a:p>
        </p:txBody>
      </p:sp>
      <p:sp>
        <p:nvSpPr>
          <p:cNvPr id="4" name="Slide Number Placeholder 3"/>
          <p:cNvSpPr>
            <a:spLocks noGrp="1"/>
          </p:cNvSpPr>
          <p:nvPr>
            <p:ph type="sldNum" sz="quarter" idx="10"/>
          </p:nvPr>
        </p:nvSpPr>
        <p:spPr/>
        <p:txBody>
          <a:bodyPr/>
          <a:lstStyle/>
          <a:p>
            <a:fld id="{FE918C3E-D773-41AE-B3E4-79E2DCC1FD41}" type="slidenum">
              <a:rPr lang="en-AU" smtClean="0"/>
              <a:pPr/>
              <a:t>15</a:t>
            </a:fld>
            <a:endParaRPr lang="en-AU" dirty="0"/>
          </a:p>
        </p:txBody>
      </p:sp>
    </p:spTree>
    <p:extLst>
      <p:ext uri="{BB962C8B-B14F-4D97-AF65-F5344CB8AC3E}">
        <p14:creationId xmlns:p14="http://schemas.microsoft.com/office/powerpoint/2010/main" val="32641603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532858"/>
            <a:ext cx="6789738" cy="5112568"/>
          </a:xfrm>
        </p:spPr>
        <p:txBody>
          <a:bodyPr/>
          <a:lstStyle/>
          <a:p>
            <a:r>
              <a:rPr lang="en-AU" sz="900" b="1" baseline="0" dirty="0" smtClean="0">
                <a:solidFill>
                  <a:schemeClr val="tx1"/>
                </a:solidFill>
                <a:latin typeface="Arial" pitchFamily="34" charset="0"/>
                <a:cs typeface="Arial" pitchFamily="34" charset="0"/>
              </a:rPr>
              <a:t>Purpose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b="0" baseline="0" dirty="0" smtClean="0">
                <a:solidFill>
                  <a:schemeClr val="tx1"/>
                </a:solidFill>
                <a:latin typeface="Arial" pitchFamily="34" charset="0"/>
                <a:cs typeface="Arial" pitchFamily="34" charset="0"/>
              </a:rPr>
              <a:t>To introduce the feedback and review</a:t>
            </a:r>
            <a:r>
              <a:rPr lang="en-AU" sz="900" dirty="0">
                <a:latin typeface="Arial" pitchFamily="34" charset="0"/>
                <a:cs typeface="Arial" pitchFamily="34" charset="0"/>
              </a:rPr>
              <a:t> </a:t>
            </a:r>
            <a:r>
              <a:rPr lang="en-AU" sz="900" dirty="0" smtClean="0">
                <a:latin typeface="Arial" pitchFamily="34" charset="0"/>
                <a:cs typeface="Arial" pitchFamily="34" charset="0"/>
              </a:rPr>
              <a:t>component </a:t>
            </a:r>
            <a:r>
              <a:rPr lang="en-AU" sz="900" b="0" baseline="0" dirty="0" smtClean="0">
                <a:solidFill>
                  <a:schemeClr val="tx1"/>
                </a:solidFill>
                <a:latin typeface="Arial" pitchFamily="34" charset="0"/>
                <a:cs typeface="Arial" pitchFamily="34" charset="0"/>
              </a:rPr>
              <a:t>of the performance and development cycle</a:t>
            </a:r>
            <a:r>
              <a:rPr lang="en-AU" sz="900" dirty="0" smtClean="0">
                <a:latin typeface="Arial" pitchFamily="34" charset="0"/>
                <a:cs typeface="Arial" pitchFamily="34" charset="0"/>
              </a:rPr>
              <a:t>.</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b="0" baseline="0" dirty="0" smtClean="0">
                <a:solidFill>
                  <a:schemeClr val="tx1"/>
                </a:solidFill>
                <a:latin typeface="Arial" pitchFamily="34" charset="0"/>
                <a:cs typeface="Arial" pitchFamily="34" charset="0"/>
              </a:rPr>
              <a:t>To</a:t>
            </a:r>
            <a:r>
              <a:rPr lang="en-AU" sz="900" b="0" dirty="0" smtClean="0">
                <a:solidFill>
                  <a:schemeClr val="tx1"/>
                </a:solidFill>
                <a:latin typeface="Arial" pitchFamily="34" charset="0"/>
                <a:cs typeface="Arial" pitchFamily="34" charset="0"/>
              </a:rPr>
              <a:t> </a:t>
            </a:r>
            <a:r>
              <a:rPr lang="en-AU" sz="900" b="0" baseline="0" dirty="0" smtClean="0">
                <a:solidFill>
                  <a:schemeClr val="tx1"/>
                </a:solidFill>
                <a:latin typeface="Arial" pitchFamily="34" charset="0"/>
                <a:cs typeface="Arial" pitchFamily="34" charset="0"/>
              </a:rPr>
              <a:t>understand the importance of providing and receiving timely and meaningful feedback.</a:t>
            </a:r>
          </a:p>
          <a:p>
            <a:endParaRPr lang="en-AU" sz="900" b="1" baseline="0" dirty="0" smtClean="0">
              <a:solidFill>
                <a:schemeClr val="tx1"/>
              </a:solidFill>
              <a:latin typeface="Arial" pitchFamily="34" charset="0"/>
              <a:cs typeface="Arial" pitchFamily="34" charset="0"/>
            </a:endParaRPr>
          </a:p>
          <a:p>
            <a:r>
              <a:rPr lang="en-AU" sz="900" b="1" baseline="0" dirty="0" smtClean="0">
                <a:solidFill>
                  <a:schemeClr val="tx1"/>
                </a:solidFill>
                <a:latin typeface="Arial" pitchFamily="34" charset="0"/>
                <a:cs typeface="Arial" pitchFamily="34" charset="0"/>
              </a:rPr>
              <a:t>Key points to share</a:t>
            </a:r>
          </a:p>
          <a:p>
            <a:pPr marL="171450" indent="-171450">
              <a:buFont typeface="Arial" pitchFamily="34" charset="0"/>
              <a:buChar char="•"/>
            </a:pPr>
            <a:r>
              <a:rPr lang="en-AU" sz="900" kern="1200" baseline="0" dirty="0" smtClean="0">
                <a:solidFill>
                  <a:schemeClr val="tx1"/>
                </a:solidFill>
                <a:latin typeface="Arial" pitchFamily="34" charset="0"/>
                <a:cs typeface="Arial" pitchFamily="34" charset="0"/>
              </a:rPr>
              <a:t>Schools with an effective approach to teacher performance and development have a commitment to ongoing formal and informal feedback and coaching built into their culture. Timely, frequent and improvement focused feedback supports teachers’ efforts to improve their practice, guides choices about professional learning, and informs reflection on and revision of performance and development goals. </a:t>
            </a:r>
          </a:p>
          <a:p>
            <a:pPr marL="171450" indent="-171450">
              <a:buFont typeface="Arial" pitchFamily="34" charset="0"/>
              <a:buChar char="•"/>
            </a:pPr>
            <a:r>
              <a:rPr lang="en-AU" sz="900" kern="1200" baseline="0" dirty="0" smtClean="0">
                <a:solidFill>
                  <a:schemeClr val="tx1"/>
                </a:solidFill>
                <a:latin typeface="Arial" pitchFamily="34" charset="0"/>
                <a:cs typeface="Arial" pitchFamily="34" charset="0"/>
              </a:rPr>
              <a:t>Even in a context of frequent informal feedback, it is important to create space for a full reflection on a teacher’s performance against all of their performance and development goals, conducted using multiple sources of evidence gathered during the review period. </a:t>
            </a:r>
          </a:p>
          <a:p>
            <a:pPr marL="171450" indent="-171450">
              <a:buFont typeface="Arial" pitchFamily="34" charset="0"/>
              <a:buChar char="•"/>
            </a:pPr>
            <a:r>
              <a:rPr lang="en-AU" sz="900" kern="1200" baseline="0" dirty="0" smtClean="0">
                <a:solidFill>
                  <a:schemeClr val="tx1"/>
                </a:solidFill>
                <a:latin typeface="Arial" pitchFamily="34" charset="0"/>
                <a:cs typeface="Arial" pitchFamily="34" charset="0"/>
              </a:rPr>
              <a:t>This most often takes the form of a formal annual performance and development review. Such a review should include the provision of verbal and written feedback that provides a basis for reflection on practice to inform further improvement during the next cycle.</a:t>
            </a:r>
          </a:p>
          <a:p>
            <a:pPr marL="171450" indent="-171450">
              <a:buFont typeface="Arial" pitchFamily="34" charset="0"/>
              <a:buChar char="•"/>
            </a:pPr>
            <a:r>
              <a:rPr lang="en-AU" sz="900" b="1" kern="1200" baseline="0" dirty="0" smtClean="0">
                <a:solidFill>
                  <a:schemeClr val="tx1"/>
                </a:solidFill>
                <a:latin typeface="Arial" pitchFamily="34" charset="0"/>
                <a:cs typeface="Arial" pitchFamily="34" charset="0"/>
              </a:rPr>
              <a:t>Essential element: </a:t>
            </a:r>
            <a:r>
              <a:rPr lang="en-AU" sz="900" b="0" kern="1200" baseline="0" dirty="0" smtClean="0">
                <a:solidFill>
                  <a:schemeClr val="tx1"/>
                </a:solidFill>
                <a:latin typeface="Arial" pitchFamily="34" charset="0"/>
                <a:cs typeface="Arial" pitchFamily="34" charset="0"/>
              </a:rPr>
              <a:t>All teachers receive regular formal and </a:t>
            </a:r>
            <a:r>
              <a:rPr lang="en-AU" sz="900" kern="1200" baseline="0" dirty="0" smtClean="0">
                <a:solidFill>
                  <a:schemeClr val="tx1"/>
                </a:solidFill>
                <a:latin typeface="Arial" pitchFamily="34" charset="0"/>
                <a:cs typeface="Arial" pitchFamily="34" charset="0"/>
              </a:rPr>
              <a:t>informal feedback on their performance. This includes a formal review against their performance</a:t>
            </a:r>
            <a:r>
              <a:rPr lang="en-AU" sz="900" kern="1200" dirty="0" smtClean="0">
                <a:solidFill>
                  <a:schemeClr val="tx1"/>
                </a:solidFill>
                <a:latin typeface="Arial" pitchFamily="34" charset="0"/>
                <a:cs typeface="Arial" pitchFamily="34" charset="0"/>
              </a:rPr>
              <a:t> </a:t>
            </a:r>
            <a:r>
              <a:rPr lang="en-AU" sz="900" kern="1200" baseline="0" dirty="0" smtClean="0">
                <a:solidFill>
                  <a:schemeClr val="tx1"/>
                </a:solidFill>
                <a:latin typeface="Arial" pitchFamily="34" charset="0"/>
                <a:cs typeface="Arial" pitchFamily="34" charset="0"/>
              </a:rPr>
              <a:t>and development goals at least annually, with verbal and written feedback being provided to the teacher.</a:t>
            </a:r>
            <a:endParaRPr lang="en-AU" sz="900" b="1" baseline="0" dirty="0" smtClean="0">
              <a:solidFill>
                <a:schemeClr val="tx1"/>
              </a:solidFill>
              <a:latin typeface="Arial" pitchFamily="34" charset="0"/>
              <a:cs typeface="Arial" pitchFamily="34" charset="0"/>
            </a:endParaRPr>
          </a:p>
          <a:p>
            <a:pPr marL="171450" indent="-171450">
              <a:buFont typeface="Arial" pitchFamily="34" charset="0"/>
              <a:buChar char="•"/>
              <a:defRPr/>
            </a:pPr>
            <a:r>
              <a:rPr lang="en-AU" sz="900" dirty="0">
                <a:latin typeface="Arial" pitchFamily="34" charset="0"/>
                <a:cs typeface="Arial" pitchFamily="34" charset="0"/>
              </a:rPr>
              <a:t>Effective feedback is focused and specifically based on observed or known information. It is </a:t>
            </a:r>
            <a:r>
              <a:rPr lang="en-AU" sz="900" dirty="0" smtClean="0">
                <a:latin typeface="Arial" pitchFamily="34" charset="0"/>
                <a:cs typeface="Arial" pitchFamily="34" charset="0"/>
              </a:rPr>
              <a:t>behaviour </a:t>
            </a:r>
            <a:r>
              <a:rPr lang="en-AU" sz="900" dirty="0">
                <a:latin typeface="Arial" pitchFamily="34" charset="0"/>
                <a:cs typeface="Arial" pitchFamily="34" charset="0"/>
              </a:rPr>
              <a:t>focused, supportive, timely, useful, sufficient, respectful, verified, open and </a:t>
            </a:r>
            <a:r>
              <a:rPr lang="en-AU" sz="900" dirty="0" smtClean="0">
                <a:latin typeface="Arial" pitchFamily="34" charset="0"/>
                <a:cs typeface="Arial" pitchFamily="34" charset="0"/>
              </a:rPr>
              <a:t>authentic.</a:t>
            </a:r>
            <a:endParaRPr lang="en-AU" sz="900" dirty="0">
              <a:latin typeface="Arial" pitchFamily="34" charset="0"/>
              <a:cs typeface="Arial" pitchFamily="34" charset="0"/>
            </a:endParaRPr>
          </a:p>
          <a:p>
            <a:pPr marL="171450" indent="-171450">
              <a:buFont typeface="Arial" pitchFamily="34" charset="0"/>
              <a:buChar char="•"/>
              <a:defRPr/>
            </a:pPr>
            <a:r>
              <a:rPr lang="en-AU" sz="900" dirty="0">
                <a:latin typeface="Arial" pitchFamily="34" charset="0"/>
                <a:cs typeface="Arial" pitchFamily="34" charset="0"/>
              </a:rPr>
              <a:t>Feedback presented well supports positive and effective professional relationships, which enhances a collaborative school </a:t>
            </a:r>
            <a:r>
              <a:rPr lang="en-AU" sz="900" dirty="0" smtClean="0">
                <a:latin typeface="Arial" pitchFamily="34" charset="0"/>
                <a:cs typeface="Arial" pitchFamily="34" charset="0"/>
              </a:rPr>
              <a:t>culture.</a:t>
            </a:r>
            <a:endParaRPr lang="en-AU" sz="900" dirty="0">
              <a:latin typeface="Arial" pitchFamily="34" charset="0"/>
              <a:cs typeface="Arial" pitchFamily="34" charset="0"/>
            </a:endParaRPr>
          </a:p>
          <a:p>
            <a:endParaRPr lang="en-AU" sz="900" dirty="0" smtClean="0">
              <a:latin typeface="Arial" pitchFamily="34" charset="0"/>
              <a:cs typeface="Arial" pitchFamily="34" charset="0"/>
            </a:endParaRPr>
          </a:p>
          <a:p>
            <a:r>
              <a:rPr lang="en-AU" sz="900" b="1" dirty="0" smtClean="0">
                <a:latin typeface="Arial" pitchFamily="34" charset="0"/>
                <a:cs typeface="Arial" pitchFamily="34" charset="0"/>
              </a:rPr>
              <a:t>Research</a:t>
            </a:r>
            <a:endParaRPr lang="en-AU" sz="900" dirty="0" smtClean="0">
              <a:latin typeface="Arial" pitchFamily="34" charset="0"/>
              <a:cs typeface="Arial" pitchFamily="34" charset="0"/>
            </a:endParaRPr>
          </a:p>
          <a:p>
            <a:pPr marL="171450" indent="-171450">
              <a:buFont typeface="Arial" pitchFamily="34" charset="0"/>
              <a:buChar char="•"/>
            </a:pPr>
            <a:r>
              <a:rPr lang="en-AU" sz="900" kern="1200" dirty="0" smtClean="0">
                <a:solidFill>
                  <a:schemeClr val="tx1"/>
                </a:solidFill>
                <a:effectLst/>
                <a:latin typeface="Arial" pitchFamily="34" charset="0"/>
                <a:cs typeface="Arial" pitchFamily="34" charset="0"/>
              </a:rPr>
              <a:t>‘Meaningful appraisal is geared to teacher development and improvements in learning. It helps teachers improve their teaching skills by identifying and developing specific aspects of their teaching. It improves the way they relate to students and colleagues and their job satisfaction, and has a large impact on student outcomes’</a:t>
            </a:r>
            <a:r>
              <a:rPr lang="en-AU" sz="900" dirty="0" smtClean="0">
                <a:latin typeface="Arial" pitchFamily="34" charset="0"/>
                <a:cs typeface="Arial" pitchFamily="34" charset="0"/>
              </a:rPr>
              <a:t> (Jensen</a:t>
            </a:r>
            <a:r>
              <a:rPr lang="en-AU" sz="900" dirty="0">
                <a:latin typeface="Arial" pitchFamily="34" charset="0"/>
                <a:cs typeface="Arial" pitchFamily="34" charset="0"/>
              </a:rPr>
              <a:t>, B &amp; Reichl, J </a:t>
            </a:r>
            <a:r>
              <a:rPr lang="en-AU" sz="900" dirty="0" smtClean="0">
                <a:latin typeface="Arial" pitchFamily="34" charset="0"/>
                <a:cs typeface="Arial" pitchFamily="34" charset="0"/>
              </a:rPr>
              <a:t>2011, p. 7). </a:t>
            </a:r>
            <a:endParaRPr lang="en-AU" sz="900" dirty="0">
              <a:latin typeface="Arial" pitchFamily="34" charset="0"/>
              <a:cs typeface="Arial" pitchFamily="34" charset="0"/>
            </a:endParaRPr>
          </a:p>
          <a:p>
            <a:pPr marL="171450" indent="-171450">
              <a:buFont typeface="Arial" pitchFamily="34" charset="0"/>
              <a:buChar char="•"/>
            </a:pPr>
            <a:r>
              <a:rPr lang="en-AU" sz="900" kern="1200" dirty="0" smtClean="0">
                <a:solidFill>
                  <a:schemeClr val="tx1"/>
                </a:solidFill>
                <a:effectLst/>
                <a:latin typeface="Arial" pitchFamily="34" charset="0"/>
                <a:cs typeface="Arial" pitchFamily="34" charset="0"/>
              </a:rPr>
              <a:t>‘Teachers who do receive appraisal and feedback view it positively: they want both to help them develop their practices. The vast majority of teachers (83%) agree that the appraisal and feedback they have received are fair (83%) and helpful in the development of their work (79%)’ </a:t>
            </a:r>
            <a:r>
              <a:rPr lang="en-AU" sz="900" dirty="0" smtClean="0">
                <a:latin typeface="Arial" pitchFamily="34" charset="0"/>
                <a:cs typeface="Arial" pitchFamily="34" charset="0"/>
              </a:rPr>
              <a:t>(</a:t>
            </a:r>
            <a:r>
              <a:rPr lang="en-AU" sz="900" dirty="0">
                <a:latin typeface="Arial" pitchFamily="34" charset="0"/>
                <a:cs typeface="Arial" pitchFamily="34" charset="0"/>
              </a:rPr>
              <a:t>OECD </a:t>
            </a:r>
            <a:r>
              <a:rPr lang="en-AU" sz="900" dirty="0" smtClean="0">
                <a:latin typeface="Arial" pitchFamily="34" charset="0"/>
                <a:cs typeface="Arial" pitchFamily="34" charset="0"/>
              </a:rPr>
              <a:t>2012, p. 2). </a:t>
            </a:r>
          </a:p>
          <a:p>
            <a:pPr marL="171450" indent="-171450">
              <a:buFont typeface="Arial" pitchFamily="34" charset="0"/>
              <a:buChar char="•"/>
            </a:pPr>
            <a:endParaRPr lang="en-AU" sz="900" dirty="0" smtClean="0">
              <a:latin typeface="Arial" pitchFamily="34" charset="0"/>
              <a:cs typeface="Arial" pitchFamily="34" charset="0"/>
            </a:endParaRPr>
          </a:p>
          <a:p>
            <a:r>
              <a:rPr lang="en-AU" sz="900" b="1" dirty="0" smtClean="0">
                <a:latin typeface="Arial" pitchFamily="34" charset="0"/>
                <a:cs typeface="Arial" pitchFamily="34" charset="0"/>
              </a:rPr>
              <a:t>Activity Cards</a:t>
            </a:r>
          </a:p>
          <a:p>
            <a:pPr marL="171450" indent="-171450">
              <a:buFont typeface="Arial" pitchFamily="34" charset="0"/>
              <a:buChar char="•"/>
            </a:pPr>
            <a:r>
              <a:rPr lang="en-AU" sz="900" dirty="0" smtClean="0">
                <a:latin typeface="Arial" pitchFamily="34" charset="0"/>
                <a:cs typeface="Arial" pitchFamily="34" charset="0"/>
              </a:rPr>
              <a:t>There are related Activity Cards for the topics in this slide available at aitsl.edu.au</a:t>
            </a:r>
          </a:p>
          <a:p>
            <a:pPr marL="171450" indent="-171450"/>
            <a:endParaRPr lang="en-AU" sz="900" dirty="0">
              <a:latin typeface="Arial" pitchFamily="34" charset="0"/>
              <a:cs typeface="Arial" pitchFamily="34" charset="0"/>
            </a:endParaRPr>
          </a:p>
          <a:p>
            <a:endParaRPr lang="en-AU" dirty="0"/>
          </a:p>
        </p:txBody>
      </p:sp>
      <p:sp>
        <p:nvSpPr>
          <p:cNvPr id="4" name="Slide Number Placeholder 3"/>
          <p:cNvSpPr>
            <a:spLocks noGrp="1"/>
          </p:cNvSpPr>
          <p:nvPr>
            <p:ph type="sldNum" sz="quarter" idx="10"/>
          </p:nvPr>
        </p:nvSpPr>
        <p:spPr/>
        <p:txBody>
          <a:bodyPr/>
          <a:lstStyle/>
          <a:p>
            <a:fld id="{FE918C3E-D773-41AE-B3E4-79E2DCC1FD41}" type="slidenum">
              <a:rPr lang="en-AU" smtClean="0"/>
              <a:pPr/>
              <a:t>16</a:t>
            </a:fld>
            <a:endParaRPr lang="en-AU" dirty="0"/>
          </a:p>
        </p:txBody>
      </p:sp>
    </p:spTree>
    <p:extLst>
      <p:ext uri="{BB962C8B-B14F-4D97-AF65-F5344CB8AC3E}">
        <p14:creationId xmlns:p14="http://schemas.microsoft.com/office/powerpoint/2010/main" val="21081632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716661"/>
            <a:ext cx="6789738" cy="4468416"/>
          </a:xfrm>
        </p:spPr>
        <p:txBody>
          <a:bodyPr/>
          <a:lstStyle/>
          <a:p>
            <a:r>
              <a:rPr lang="en-AU" sz="900" b="1" dirty="0" smtClean="0">
                <a:solidFill>
                  <a:schemeClr val="tx1"/>
                </a:solidFill>
                <a:latin typeface="Arial" pitchFamily="34" charset="0"/>
                <a:cs typeface="Arial" pitchFamily="34" charset="0"/>
              </a:rPr>
              <a:t>Purpose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b="0" baseline="0" dirty="0" smtClean="0">
                <a:solidFill>
                  <a:schemeClr val="tx1"/>
                </a:solidFill>
                <a:latin typeface="Arial" pitchFamily="34" charset="0"/>
                <a:cs typeface="Arial" pitchFamily="34" charset="0"/>
              </a:rPr>
              <a:t>To focus on what is effective feedback. </a:t>
            </a:r>
            <a:endParaRPr lang="en-AU" sz="900" b="0" dirty="0" smtClean="0">
              <a:solidFill>
                <a:schemeClr val="tx1"/>
              </a:solidFill>
              <a:latin typeface="Arial" pitchFamily="34" charset="0"/>
              <a:cs typeface="Arial" pitchFamily="34" charset="0"/>
            </a:endParaRPr>
          </a:p>
          <a:p>
            <a:endParaRPr lang="en-AU" sz="900" b="1" dirty="0" smtClean="0">
              <a:solidFill>
                <a:schemeClr val="tx1"/>
              </a:solidFill>
              <a:latin typeface="Arial" pitchFamily="34" charset="0"/>
              <a:cs typeface="Arial" pitchFamily="34" charset="0"/>
            </a:endParaRPr>
          </a:p>
          <a:p>
            <a:r>
              <a:rPr lang="en-AU" sz="900" b="1" dirty="0" smtClean="0">
                <a:solidFill>
                  <a:schemeClr val="tx1"/>
                </a:solidFill>
                <a:latin typeface="Arial" pitchFamily="34" charset="0"/>
                <a:cs typeface="Arial" pitchFamily="34" charset="0"/>
              </a:rPr>
              <a:t>Key points to share</a:t>
            </a:r>
          </a:p>
          <a:p>
            <a:pPr marL="171450" indent="-171450">
              <a:buFont typeface="Arial" pitchFamily="34" charset="0"/>
              <a:buChar char="•"/>
            </a:pPr>
            <a:r>
              <a:rPr lang="en-AU" sz="900" kern="1200" dirty="0" smtClean="0">
                <a:solidFill>
                  <a:schemeClr val="tx1"/>
                </a:solidFill>
                <a:latin typeface="Arial" pitchFamily="34" charset="0"/>
                <a:cs typeface="Arial" pitchFamily="34" charset="0"/>
              </a:rPr>
              <a:t>Teacher evaluation systems with these characteristics [greater levels of self-efficacy in their role as teachers receive more frequent evaluation and feedback about their work, are more likely to have innovative teaching practices emphasised in their evaluations] are more likely to have teachers that consider themselves to be more effective in their teaching and have a greater impact on students.  </a:t>
            </a:r>
            <a:r>
              <a:rPr lang="en-AU" sz="900" dirty="0" smtClean="0">
                <a:latin typeface="Arial" pitchFamily="34" charset="0"/>
                <a:cs typeface="Arial" pitchFamily="34" charset="0"/>
              </a:rPr>
              <a:t>(</a:t>
            </a:r>
            <a:r>
              <a:rPr lang="en-AU" sz="900" dirty="0">
                <a:latin typeface="Arial" pitchFamily="34" charset="0"/>
                <a:cs typeface="Arial" pitchFamily="34" charset="0"/>
              </a:rPr>
              <a:t>Jensen, B 2010, </a:t>
            </a:r>
            <a:r>
              <a:rPr lang="en-AU" sz="900" dirty="0" smtClean="0">
                <a:latin typeface="Arial" pitchFamily="34" charset="0"/>
                <a:cs typeface="Arial" pitchFamily="34" charset="0"/>
              </a:rPr>
              <a:t>p. 23)</a:t>
            </a:r>
            <a:endParaRPr lang="en-AU" sz="900" dirty="0">
              <a:latin typeface="Arial" pitchFamily="34" charset="0"/>
              <a:cs typeface="Arial" pitchFamily="34" charset="0"/>
            </a:endParaRPr>
          </a:p>
          <a:p>
            <a:endParaRPr lang="en-AU" sz="900" b="1" dirty="0" smtClean="0">
              <a:solidFill>
                <a:schemeClr val="tx1"/>
              </a:solidFill>
              <a:latin typeface="Arial" pitchFamily="34" charset="0"/>
              <a:cs typeface="Arial" pitchFamily="34" charset="0"/>
            </a:endParaRPr>
          </a:p>
          <a:p>
            <a:r>
              <a:rPr lang="en-AU" sz="900" b="1" dirty="0" smtClean="0">
                <a:solidFill>
                  <a:schemeClr val="tx1"/>
                </a:solidFill>
                <a:latin typeface="Arial" pitchFamily="34" charset="0"/>
                <a:cs typeface="Arial" pitchFamily="34" charset="0"/>
              </a:rPr>
              <a:t>Expected outcomes</a:t>
            </a:r>
          </a:p>
          <a:p>
            <a:pPr marL="171450" indent="-171450">
              <a:buFont typeface="Arial" pitchFamily="34" charset="0"/>
              <a:buChar char="•"/>
            </a:pPr>
            <a:r>
              <a:rPr lang="en-AU" sz="900" dirty="0" smtClean="0">
                <a:latin typeface="Arial" pitchFamily="34" charset="0"/>
                <a:cs typeface="Arial" pitchFamily="34" charset="0"/>
              </a:rPr>
              <a:t>For participants to have a g</a:t>
            </a:r>
            <a:r>
              <a:rPr lang="en-AU" sz="900" b="0" dirty="0" smtClean="0">
                <a:solidFill>
                  <a:schemeClr val="tx1"/>
                </a:solidFill>
                <a:latin typeface="Arial" pitchFamily="34" charset="0"/>
                <a:cs typeface="Arial" pitchFamily="34" charset="0"/>
              </a:rPr>
              <a:t>reater understanding of how to provide</a:t>
            </a:r>
            <a:r>
              <a:rPr lang="en-AU" sz="900" b="0" baseline="0" dirty="0" smtClean="0">
                <a:solidFill>
                  <a:schemeClr val="tx1"/>
                </a:solidFill>
                <a:latin typeface="Arial" pitchFamily="34" charset="0"/>
                <a:cs typeface="Arial" pitchFamily="34" charset="0"/>
              </a:rPr>
              <a:t>  and receive effective feedback.</a:t>
            </a:r>
            <a:endParaRPr lang="en-AU" sz="900" b="1" dirty="0" smtClean="0">
              <a:solidFill>
                <a:schemeClr val="tx1"/>
              </a:solidFill>
              <a:latin typeface="Arial" pitchFamily="34" charset="0"/>
              <a:cs typeface="Arial" pitchFamily="34" charset="0"/>
            </a:endParaRPr>
          </a:p>
          <a:p>
            <a:endParaRPr lang="en-AU" sz="900" b="1" dirty="0" smtClean="0">
              <a:solidFill>
                <a:schemeClr val="tx1"/>
              </a:solidFill>
              <a:latin typeface="Arial" pitchFamily="34" charset="0"/>
              <a:cs typeface="Arial" pitchFamily="34" charset="0"/>
            </a:endParaRPr>
          </a:p>
          <a:p>
            <a:r>
              <a:rPr lang="en-AU" sz="900" b="1" dirty="0" smtClean="0">
                <a:solidFill>
                  <a:schemeClr val="tx1"/>
                </a:solidFill>
                <a:latin typeface="Arial" pitchFamily="34" charset="0"/>
                <a:cs typeface="Arial" pitchFamily="34" charset="0"/>
              </a:rPr>
              <a:t>Duration</a:t>
            </a:r>
          </a:p>
          <a:p>
            <a:pPr marL="171450" indent="-171450">
              <a:buFont typeface="Arial" pitchFamily="34" charset="0"/>
              <a:buChar char="•"/>
            </a:pPr>
            <a:r>
              <a:rPr lang="en-AU" sz="900" b="0" dirty="0" smtClean="0">
                <a:solidFill>
                  <a:schemeClr val="tx1"/>
                </a:solidFill>
                <a:latin typeface="Arial" pitchFamily="34" charset="0"/>
                <a:cs typeface="Arial" pitchFamily="34" charset="0"/>
              </a:rPr>
              <a:t>10</a:t>
            </a:r>
            <a:r>
              <a:rPr lang="en-AU" sz="900" b="0" baseline="0" dirty="0" smtClean="0">
                <a:solidFill>
                  <a:schemeClr val="tx1"/>
                </a:solidFill>
                <a:latin typeface="Arial" pitchFamily="34" charset="0"/>
                <a:cs typeface="Arial" pitchFamily="34" charset="0"/>
              </a:rPr>
              <a:t> minutes.</a:t>
            </a:r>
            <a:endParaRPr lang="en-AU" sz="900" b="0" dirty="0" smtClean="0">
              <a:solidFill>
                <a:schemeClr val="tx1"/>
              </a:solidFill>
              <a:latin typeface="Arial" pitchFamily="34" charset="0"/>
              <a:cs typeface="Arial" pitchFamily="34" charset="0"/>
            </a:endParaRPr>
          </a:p>
          <a:p>
            <a:pPr>
              <a:buFont typeface="Arial" pitchFamily="34" charset="0"/>
              <a:buChar char="•"/>
            </a:pPr>
            <a:endParaRPr lang="en-AU" sz="900" b="1" dirty="0" smtClean="0">
              <a:solidFill>
                <a:schemeClr val="tx1"/>
              </a:solidFill>
              <a:latin typeface="Arial" pitchFamily="34" charset="0"/>
              <a:cs typeface="Arial" pitchFamily="34" charset="0"/>
            </a:endParaRPr>
          </a:p>
          <a:p>
            <a:r>
              <a:rPr lang="en-AU" sz="900" b="1" dirty="0" smtClean="0">
                <a:latin typeface="Arial" pitchFamily="34" charset="0"/>
                <a:cs typeface="Arial" pitchFamily="34" charset="0"/>
              </a:rPr>
              <a:t>Materials </a:t>
            </a:r>
            <a:r>
              <a:rPr lang="en-AU" sz="900" b="1" dirty="0">
                <a:latin typeface="Arial" pitchFamily="34" charset="0"/>
                <a:cs typeface="Arial" pitchFamily="34" charset="0"/>
              </a:rPr>
              <a:t>required</a:t>
            </a:r>
          </a:p>
          <a:p>
            <a:pPr marL="171450" indent="-171450">
              <a:buFont typeface="Arial" pitchFamily="34" charset="0"/>
              <a:buChar char="•"/>
              <a:defRPr/>
            </a:pPr>
            <a:r>
              <a:rPr lang="en-AU" sz="900" dirty="0" smtClean="0">
                <a:latin typeface="Arial" pitchFamily="34" charset="0"/>
                <a:cs typeface="Arial" pitchFamily="34" charset="0"/>
              </a:rPr>
              <a:t>Activity – Effective feedback.</a:t>
            </a:r>
          </a:p>
          <a:p>
            <a:pPr marL="171450" indent="-171450">
              <a:defRPr/>
            </a:pPr>
            <a:r>
              <a:rPr lang="en-AU" sz="900" dirty="0" smtClean="0">
                <a:latin typeface="Arial" pitchFamily="34" charset="0"/>
                <a:cs typeface="Arial" pitchFamily="34" charset="0"/>
              </a:rPr>
              <a:t>	(The </a:t>
            </a:r>
            <a:r>
              <a:rPr lang="en-AU" sz="900" dirty="0">
                <a:latin typeface="Arial" pitchFamily="34" charset="0"/>
                <a:cs typeface="Arial" pitchFamily="34" charset="0"/>
              </a:rPr>
              <a:t>best size is A3 for ample room to write answers and reflections down</a:t>
            </a:r>
            <a:r>
              <a:rPr lang="en-AU" sz="900" dirty="0" smtClean="0">
                <a:latin typeface="Arial" pitchFamily="34" charset="0"/>
                <a:cs typeface="Arial" pitchFamily="34" charset="0"/>
              </a:rPr>
              <a:t>).</a:t>
            </a:r>
          </a:p>
          <a:p>
            <a:pPr marL="171450" indent="-171450">
              <a:lnSpc>
                <a:spcPct val="100000"/>
              </a:lnSpc>
              <a:spcBef>
                <a:spcPts val="0"/>
              </a:spcBef>
              <a:spcAft>
                <a:spcPts val="0"/>
              </a:spcAft>
              <a:buFont typeface="Arial" pitchFamily="34" charset="0"/>
              <a:buChar char="•"/>
            </a:pPr>
            <a:endParaRPr lang="en-AU" sz="900" dirty="0" smtClean="0">
              <a:latin typeface="Arial" pitchFamily="34" charset="0"/>
              <a:cs typeface="Arial" pitchFamily="34" charset="0"/>
            </a:endParaRPr>
          </a:p>
          <a:p>
            <a:pPr>
              <a:lnSpc>
                <a:spcPct val="100000"/>
              </a:lnSpc>
              <a:spcBef>
                <a:spcPts val="0"/>
              </a:spcBef>
              <a:spcAft>
                <a:spcPts val="0"/>
              </a:spcAft>
            </a:pPr>
            <a:r>
              <a:rPr lang="en-AU" sz="900" b="1" dirty="0" smtClean="0">
                <a:latin typeface="Arial" pitchFamily="34" charset="0"/>
                <a:cs typeface="Arial" pitchFamily="34" charset="0"/>
              </a:rPr>
              <a:t>Instructions</a:t>
            </a:r>
            <a:endParaRPr lang="en-AU" sz="900" b="1" dirty="0">
              <a:latin typeface="Arial" pitchFamily="34" charset="0"/>
              <a:cs typeface="Arial" pitchFamily="34" charset="0"/>
            </a:endParaRPr>
          </a:p>
          <a:p>
            <a:pPr marL="171450" indent="-171450">
              <a:buFont typeface="Arial" pitchFamily="34" charset="0"/>
              <a:buChar char="•"/>
            </a:pPr>
            <a:r>
              <a:rPr lang="en-AU" sz="900" dirty="0" smtClean="0">
                <a:latin typeface="Arial" pitchFamily="34" charset="0"/>
                <a:cs typeface="Arial" pitchFamily="34" charset="0"/>
              </a:rPr>
              <a:t>Think, Group, Share.</a:t>
            </a:r>
          </a:p>
          <a:p>
            <a:pPr marL="171450" indent="-171450">
              <a:lnSpc>
                <a:spcPct val="100000"/>
              </a:lnSpc>
              <a:spcBef>
                <a:spcPts val="0"/>
              </a:spcBef>
              <a:spcAft>
                <a:spcPts val="0"/>
              </a:spcAft>
              <a:buFont typeface="Arial" pitchFamily="34" charset="0"/>
              <a:buChar char="•"/>
            </a:pPr>
            <a:r>
              <a:rPr lang="en-AU" sz="900" dirty="0" smtClean="0">
                <a:latin typeface="Arial" pitchFamily="34" charset="0"/>
                <a:cs typeface="Arial" pitchFamily="34" charset="0"/>
              </a:rPr>
              <a:t>Individually, answer the two questions </a:t>
            </a:r>
            <a:r>
              <a:rPr lang="en-AU" sz="900" dirty="0">
                <a:latin typeface="Arial" pitchFamily="34" charset="0"/>
                <a:cs typeface="Arial" pitchFamily="34" charset="0"/>
              </a:rPr>
              <a:t>on the worksheet </a:t>
            </a:r>
            <a:r>
              <a:rPr lang="en-AU" sz="900" dirty="0" smtClean="0">
                <a:latin typeface="Arial" pitchFamily="34" charset="0"/>
                <a:cs typeface="Arial" pitchFamily="34" charset="0"/>
              </a:rPr>
              <a:t>provided then discuss your reflections as a group.</a:t>
            </a:r>
          </a:p>
          <a:p>
            <a:pPr>
              <a:defRPr/>
            </a:pPr>
            <a:endParaRPr lang="en-AU" sz="900" dirty="0" smtClean="0">
              <a:latin typeface="Arial" pitchFamily="34" charset="0"/>
              <a:cs typeface="Arial" pitchFamily="34" charset="0"/>
            </a:endParaRPr>
          </a:p>
          <a:p>
            <a:pPr marL="171450" indent="-171450">
              <a:buFont typeface="Arial" pitchFamily="34" charset="0"/>
              <a:buChar char="•"/>
              <a:defRPr/>
            </a:pPr>
            <a:endParaRPr lang="en-AU" sz="900" dirty="0" smtClean="0">
              <a:latin typeface="Arial" pitchFamily="34" charset="0"/>
              <a:cs typeface="Arial" pitchFamily="34" charset="0"/>
            </a:endParaRPr>
          </a:p>
          <a:p>
            <a:pPr marL="171450" indent="-171450">
              <a:buFont typeface="Arial" pitchFamily="34" charset="0"/>
              <a:buChar char="•"/>
              <a:defRPr/>
            </a:pPr>
            <a:endParaRPr lang="en-AU" sz="900" dirty="0">
              <a:latin typeface="Arial" pitchFamily="34" charset="0"/>
              <a:cs typeface="Arial" pitchFamily="34" charset="0"/>
            </a:endParaRPr>
          </a:p>
          <a:p>
            <a:pPr marL="171450" indent="-171450">
              <a:buFont typeface="Arial" pitchFamily="34" charset="0"/>
              <a:buChar char="•"/>
              <a:defRPr/>
            </a:pPr>
            <a:endParaRPr lang="en-AU" sz="900" dirty="0">
              <a:latin typeface="Arial" pitchFamily="34" charset="0"/>
              <a:cs typeface="Arial" pitchFamily="34" charset="0"/>
            </a:endParaRPr>
          </a:p>
          <a:p>
            <a:endParaRPr lang="en-AU" dirty="0"/>
          </a:p>
        </p:txBody>
      </p:sp>
      <p:sp>
        <p:nvSpPr>
          <p:cNvPr id="4" name="Slide Number Placeholder 3"/>
          <p:cNvSpPr>
            <a:spLocks noGrp="1"/>
          </p:cNvSpPr>
          <p:nvPr>
            <p:ph type="sldNum" sz="quarter" idx="10"/>
          </p:nvPr>
        </p:nvSpPr>
        <p:spPr/>
        <p:txBody>
          <a:bodyPr/>
          <a:lstStyle/>
          <a:p>
            <a:fld id="{FE918C3E-D773-41AE-B3E4-79E2DCC1FD41}" type="slidenum">
              <a:rPr lang="en-AU" smtClean="0"/>
              <a:pPr/>
              <a:t>17</a:t>
            </a:fld>
            <a:endParaRPr lang="en-AU" dirty="0"/>
          </a:p>
        </p:txBody>
      </p:sp>
    </p:spTree>
    <p:extLst>
      <p:ext uri="{BB962C8B-B14F-4D97-AF65-F5344CB8AC3E}">
        <p14:creationId xmlns:p14="http://schemas.microsoft.com/office/powerpoint/2010/main" val="29318783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716661"/>
            <a:ext cx="6789738" cy="4468416"/>
          </a:xfrm>
        </p:spPr>
        <p:txBody>
          <a:bodyPr/>
          <a:lstStyle/>
          <a:p>
            <a:r>
              <a:rPr lang="en-AU" sz="900" b="1" dirty="0" smtClean="0">
                <a:solidFill>
                  <a:schemeClr val="tx1"/>
                </a:solidFill>
                <a:latin typeface="Arial" pitchFamily="34" charset="0"/>
                <a:cs typeface="Arial" pitchFamily="34" charset="0"/>
              </a:rPr>
              <a:t>Purpose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dirty="0" smtClean="0">
                <a:latin typeface="Arial" pitchFamily="34" charset="0"/>
                <a:cs typeface="Arial" pitchFamily="34" charset="0"/>
              </a:rPr>
              <a:t>To h</a:t>
            </a:r>
            <a:r>
              <a:rPr lang="en-AU" sz="900" b="0" dirty="0" smtClean="0">
                <a:solidFill>
                  <a:schemeClr val="tx1"/>
                </a:solidFill>
                <a:latin typeface="Arial" pitchFamily="34" charset="0"/>
                <a:cs typeface="Arial" pitchFamily="34" charset="0"/>
              </a:rPr>
              <a:t>ave participants focus</a:t>
            </a:r>
            <a:r>
              <a:rPr lang="en-AU" sz="900" b="0" baseline="0" dirty="0" smtClean="0">
                <a:solidFill>
                  <a:schemeClr val="tx1"/>
                </a:solidFill>
                <a:latin typeface="Arial" pitchFamily="34" charset="0"/>
                <a:cs typeface="Arial" pitchFamily="34" charset="0"/>
              </a:rPr>
              <a:t> on the cartoon message – this is not what effective performance and development is about.</a:t>
            </a:r>
            <a:endParaRPr lang="en-AU" sz="900" b="0" dirty="0" smtClean="0">
              <a:solidFill>
                <a:schemeClr val="tx1"/>
              </a:solidFill>
              <a:latin typeface="Arial" pitchFamily="34" charset="0"/>
              <a:cs typeface="Arial" pitchFamily="34" charset="0"/>
            </a:endParaRPr>
          </a:p>
          <a:p>
            <a:endParaRPr lang="en-AU" sz="900" b="1" dirty="0" smtClean="0">
              <a:solidFill>
                <a:schemeClr val="tx1"/>
              </a:solidFill>
              <a:latin typeface="Arial" pitchFamily="34" charset="0"/>
              <a:cs typeface="Arial" pitchFamily="34" charset="0"/>
            </a:endParaRPr>
          </a:p>
          <a:p>
            <a:r>
              <a:rPr lang="en-AU" sz="900" b="1" dirty="0" smtClean="0">
                <a:solidFill>
                  <a:schemeClr val="tx1"/>
                </a:solidFill>
                <a:latin typeface="Arial" pitchFamily="34" charset="0"/>
                <a:cs typeface="Arial" pitchFamily="34" charset="0"/>
              </a:rPr>
              <a:t>Key points to share</a:t>
            </a:r>
          </a:p>
          <a:p>
            <a:pPr marL="171450" indent="-171450">
              <a:buFont typeface="Arial" pitchFamily="34" charset="0"/>
              <a:buChar char="•"/>
            </a:pPr>
            <a:r>
              <a:rPr lang="en-AU" sz="900" dirty="0" smtClean="0">
                <a:latin typeface="Arial" pitchFamily="34" charset="0"/>
                <a:cs typeface="Arial" pitchFamily="34" charset="0"/>
              </a:rPr>
              <a:t>As outlined in slide 16, even in a context of frequent informal feedback, it is important to create space for a full reflection on a teacher’s performance against all of their performance and development goals, conducted using multiple sources of evidence gathered during the review period. </a:t>
            </a:r>
          </a:p>
          <a:p>
            <a:pPr marL="171450" indent="-171450">
              <a:buFont typeface="Arial" pitchFamily="34" charset="0"/>
              <a:buChar char="•"/>
            </a:pPr>
            <a:r>
              <a:rPr lang="en-AU" sz="900" dirty="0" smtClean="0">
                <a:latin typeface="Arial" pitchFamily="34" charset="0"/>
                <a:cs typeface="Arial" pitchFamily="34" charset="0"/>
              </a:rPr>
              <a:t>This most often takes the form of a formal annual performance and development review. Such a review should include the provision of verbal and written feedback that provides a basis for reflection on practice to inform further improvement during the next cycle.</a:t>
            </a:r>
            <a:endParaRPr lang="en-AU" sz="900" b="0" dirty="0" smtClean="0">
              <a:solidFill>
                <a:schemeClr val="tx1"/>
              </a:solidFill>
              <a:latin typeface="Arial" pitchFamily="34" charset="0"/>
              <a:cs typeface="Arial" pitchFamily="34" charset="0"/>
            </a:endParaRPr>
          </a:p>
          <a:p>
            <a:pPr marL="171450" indent="-171450">
              <a:buFont typeface="Arial" pitchFamily="34" charset="0"/>
              <a:buChar char="•"/>
            </a:pPr>
            <a:r>
              <a:rPr lang="en-AU" sz="900" b="1" dirty="0" smtClean="0">
                <a:solidFill>
                  <a:schemeClr val="tx1"/>
                </a:solidFill>
                <a:latin typeface="Arial" pitchFamily="34" charset="0"/>
                <a:cs typeface="Arial" pitchFamily="34" charset="0"/>
              </a:rPr>
              <a:t>Essential element: </a:t>
            </a:r>
            <a:r>
              <a:rPr lang="en-AU" sz="900" b="0" dirty="0" smtClean="0">
                <a:solidFill>
                  <a:schemeClr val="tx1"/>
                </a:solidFill>
                <a:latin typeface="Arial" pitchFamily="34" charset="0"/>
                <a:cs typeface="Arial" pitchFamily="34" charset="0"/>
              </a:rPr>
              <a:t>All teachers receive regular formal and informal feedback on their performance. This includes a formal review against their performance and development goals at least annually, with verbal and written feedback being provided to the teacher.</a:t>
            </a:r>
          </a:p>
          <a:p>
            <a:endParaRPr lang="en-AU" sz="900" b="1" dirty="0" smtClean="0">
              <a:solidFill>
                <a:schemeClr val="tx1"/>
              </a:solidFill>
              <a:latin typeface="Arial" pitchFamily="34" charset="0"/>
              <a:cs typeface="Arial" pitchFamily="34" charset="0"/>
            </a:endParaRPr>
          </a:p>
          <a:p>
            <a:r>
              <a:rPr lang="en-AU" sz="900" b="1" dirty="0" smtClean="0">
                <a:solidFill>
                  <a:schemeClr val="tx1"/>
                </a:solidFill>
                <a:latin typeface="Arial" pitchFamily="34" charset="0"/>
                <a:cs typeface="Arial" pitchFamily="34" charset="0"/>
              </a:rPr>
              <a:t>Expected outcomes</a:t>
            </a:r>
          </a:p>
          <a:p>
            <a:pPr marL="171450" indent="-171450">
              <a:buFont typeface="Arial" pitchFamily="34" charset="0"/>
              <a:buChar char="•"/>
            </a:pPr>
            <a:r>
              <a:rPr lang="en-AU" sz="900" b="0" dirty="0" smtClean="0">
                <a:solidFill>
                  <a:schemeClr val="tx1"/>
                </a:solidFill>
                <a:latin typeface="Arial" pitchFamily="34" charset="0"/>
                <a:cs typeface="Arial" pitchFamily="34" charset="0"/>
              </a:rPr>
              <a:t>Participants will begin</a:t>
            </a:r>
            <a:r>
              <a:rPr lang="en-AU" sz="900" b="0" baseline="0" dirty="0" smtClean="0">
                <a:solidFill>
                  <a:schemeClr val="tx1"/>
                </a:solidFill>
                <a:latin typeface="Arial" pitchFamily="34" charset="0"/>
                <a:cs typeface="Arial" pitchFamily="34" charset="0"/>
              </a:rPr>
              <a:t> to focus on the purpose of formal reviews as being about performance and development as a professional rather than a requirement for industrial reasons.</a:t>
            </a:r>
            <a:endParaRPr lang="en-AU" sz="900" b="1" dirty="0" smtClean="0">
              <a:solidFill>
                <a:schemeClr val="tx1"/>
              </a:solidFill>
              <a:latin typeface="Arial" pitchFamily="34" charset="0"/>
              <a:cs typeface="Arial" pitchFamily="34" charset="0"/>
            </a:endParaRPr>
          </a:p>
          <a:p>
            <a:endParaRPr lang="en-AU" sz="900" b="1" dirty="0" smtClean="0">
              <a:solidFill>
                <a:schemeClr val="tx1"/>
              </a:solidFill>
              <a:latin typeface="Arial" pitchFamily="34" charset="0"/>
              <a:cs typeface="Arial" pitchFamily="34" charset="0"/>
            </a:endParaRPr>
          </a:p>
          <a:p>
            <a:r>
              <a:rPr lang="en-AU" sz="900" b="1" dirty="0" smtClean="0">
                <a:solidFill>
                  <a:schemeClr val="tx1"/>
                </a:solidFill>
                <a:latin typeface="Arial" pitchFamily="34" charset="0"/>
                <a:cs typeface="Arial" pitchFamily="34" charset="0"/>
              </a:rPr>
              <a:t>Duration</a:t>
            </a:r>
          </a:p>
          <a:p>
            <a:pPr marL="171450" indent="-171450">
              <a:buFont typeface="Arial" pitchFamily="34" charset="0"/>
              <a:buChar char="•"/>
            </a:pPr>
            <a:r>
              <a:rPr lang="en-AU" sz="900" b="0" dirty="0" smtClean="0">
                <a:solidFill>
                  <a:schemeClr val="tx1"/>
                </a:solidFill>
                <a:latin typeface="Arial" pitchFamily="34" charset="0"/>
                <a:cs typeface="Arial" pitchFamily="34" charset="0"/>
              </a:rPr>
              <a:t>10 minutes.</a:t>
            </a:r>
          </a:p>
          <a:p>
            <a:pPr>
              <a:buFont typeface="Arial" pitchFamily="34" charset="0"/>
              <a:buChar char="•"/>
            </a:pPr>
            <a:endParaRPr lang="en-AU" sz="900" b="1" dirty="0" smtClean="0">
              <a:solidFill>
                <a:schemeClr val="tx1"/>
              </a:solidFill>
              <a:latin typeface="Arial" pitchFamily="34" charset="0"/>
              <a:cs typeface="Arial" pitchFamily="34" charset="0"/>
            </a:endParaRPr>
          </a:p>
          <a:p>
            <a:r>
              <a:rPr lang="en-AU" sz="900" b="1" dirty="0" smtClean="0">
                <a:solidFill>
                  <a:schemeClr val="tx1"/>
                </a:solidFill>
                <a:latin typeface="Arial" pitchFamily="34" charset="0"/>
                <a:cs typeface="Arial" pitchFamily="34" charset="0"/>
              </a:rPr>
              <a:t>Materials required</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900" b="0" dirty="0" smtClean="0">
                <a:solidFill>
                  <a:schemeClr val="tx1"/>
                </a:solidFill>
                <a:latin typeface="Arial" pitchFamily="34" charset="0"/>
                <a:cs typeface="Arial" pitchFamily="34" charset="0"/>
              </a:rPr>
              <a:t>Activity</a:t>
            </a:r>
            <a:r>
              <a:rPr lang="en-AU" sz="900" dirty="0" smtClean="0">
                <a:latin typeface="Arial" pitchFamily="34" charset="0"/>
                <a:cs typeface="Arial" pitchFamily="34" charset="0"/>
              </a:rPr>
              <a:t> – F</a:t>
            </a:r>
            <a:r>
              <a:rPr lang="en-AU" sz="900" b="0" baseline="0" dirty="0" smtClean="0">
                <a:solidFill>
                  <a:schemeClr val="tx1"/>
                </a:solidFill>
                <a:latin typeface="Arial" pitchFamily="34" charset="0"/>
                <a:cs typeface="Arial" pitchFamily="34" charset="0"/>
              </a:rPr>
              <a:t>ormal </a:t>
            </a:r>
            <a:r>
              <a:rPr lang="en-AU" sz="900" dirty="0" smtClean="0">
                <a:latin typeface="Arial" pitchFamily="34" charset="0"/>
                <a:cs typeface="Arial" pitchFamily="34" charset="0"/>
              </a:rPr>
              <a:t>review</a:t>
            </a:r>
          </a:p>
          <a:p>
            <a:pPr marL="171450" marR="0" indent="-171450" algn="l" defTabSz="914400" rtl="0" eaLnBrk="1" fontAlgn="auto" latinLnBrk="0" hangingPunct="1">
              <a:lnSpc>
                <a:spcPct val="100000"/>
              </a:lnSpc>
              <a:spcBef>
                <a:spcPts val="0"/>
              </a:spcBef>
              <a:spcAft>
                <a:spcPts val="0"/>
              </a:spcAft>
              <a:buClrTx/>
              <a:buSzTx/>
              <a:tabLst/>
              <a:defRPr/>
            </a:pPr>
            <a:r>
              <a:rPr lang="en-AU" sz="900" b="0" baseline="0" dirty="0" smtClean="0">
                <a:solidFill>
                  <a:schemeClr val="tx1"/>
                </a:solidFill>
                <a:latin typeface="Arial" pitchFamily="34" charset="0"/>
                <a:cs typeface="Arial" pitchFamily="34" charset="0"/>
              </a:rPr>
              <a:t>	(The best size is A3 to allow the facilitator to collate and display ideas from the groups).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AU" sz="900" dirty="0">
              <a:latin typeface="Arial" pitchFamily="34" charset="0"/>
              <a:cs typeface="Arial" pitchFamily="34" charset="0"/>
            </a:endParaRPr>
          </a:p>
          <a:p>
            <a:pPr marR="0" algn="l" defTabSz="914400" rtl="0" eaLnBrk="1" fontAlgn="auto" latinLnBrk="0" hangingPunct="1">
              <a:lnSpc>
                <a:spcPct val="100000"/>
              </a:lnSpc>
              <a:spcBef>
                <a:spcPts val="0"/>
              </a:spcBef>
              <a:spcAft>
                <a:spcPts val="0"/>
              </a:spcAft>
              <a:buClrTx/>
              <a:buSzTx/>
              <a:tabLst/>
              <a:defRPr/>
            </a:pPr>
            <a:r>
              <a:rPr lang="en-AU" sz="900" b="1" dirty="0" smtClean="0">
                <a:solidFill>
                  <a:schemeClr val="tx1"/>
                </a:solidFill>
                <a:latin typeface="Arial" pitchFamily="34" charset="0"/>
                <a:cs typeface="Arial" pitchFamily="34" charset="0"/>
              </a:rPr>
              <a:t>Instructions</a:t>
            </a:r>
          </a:p>
          <a:p>
            <a:pPr marL="171450" indent="-171450">
              <a:buFont typeface="Arial" pitchFamily="34" charset="0"/>
              <a:buChar char="•"/>
            </a:pPr>
            <a:r>
              <a:rPr lang="en-AU" sz="900" dirty="0" smtClean="0">
                <a:latin typeface="Arial" pitchFamily="34" charset="0"/>
                <a:cs typeface="Arial" pitchFamily="34" charset="0"/>
              </a:rPr>
              <a:t>Discuss the two questions and record your responses on the worksheet provided.</a:t>
            </a:r>
          </a:p>
          <a:p>
            <a:pPr marL="171450" indent="-171450">
              <a:buFont typeface="Arial" pitchFamily="34" charset="0"/>
              <a:buChar char="•"/>
            </a:pPr>
            <a:r>
              <a:rPr lang="en-AU" sz="900" dirty="0" smtClean="0">
                <a:latin typeface="Arial" pitchFamily="34" charset="0"/>
                <a:cs typeface="Arial" pitchFamily="34" charset="0"/>
              </a:rPr>
              <a:t>Describe </a:t>
            </a:r>
            <a:r>
              <a:rPr lang="en-AU" sz="900" dirty="0">
                <a:latin typeface="Arial" pitchFamily="34" charset="0"/>
                <a:cs typeface="Arial" pitchFamily="34" charset="0"/>
              </a:rPr>
              <a:t>your experiences of </a:t>
            </a:r>
            <a:r>
              <a:rPr lang="en-AU" sz="900" dirty="0" smtClean="0">
                <a:latin typeface="Arial" pitchFamily="34" charset="0"/>
                <a:cs typeface="Arial" pitchFamily="34" charset="0"/>
              </a:rPr>
              <a:t>annual formal </a:t>
            </a:r>
            <a:r>
              <a:rPr lang="en-AU" sz="900" dirty="0">
                <a:latin typeface="Arial" pitchFamily="34" charset="0"/>
                <a:cs typeface="Arial" pitchFamily="34" charset="0"/>
              </a:rPr>
              <a:t>reviews, with particular emphasis on its support for your performance and development.</a:t>
            </a:r>
          </a:p>
          <a:p>
            <a:pPr marL="171450" indent="-171450">
              <a:buFont typeface="Arial" pitchFamily="34" charset="0"/>
              <a:buChar char="•"/>
            </a:pPr>
            <a:r>
              <a:rPr lang="en-AU" sz="900" dirty="0">
                <a:latin typeface="Arial" pitchFamily="34" charset="0"/>
                <a:cs typeface="Arial" pitchFamily="34" charset="0"/>
              </a:rPr>
              <a:t>What aspects of your school’s review process could be improved to enable greater support for teachers to improve their </a:t>
            </a:r>
            <a:r>
              <a:rPr lang="en-AU" sz="900" dirty="0" smtClean="0">
                <a:latin typeface="Arial" pitchFamily="34" charset="0"/>
                <a:cs typeface="Arial" pitchFamily="34" charset="0"/>
              </a:rPr>
              <a:t>practice </a:t>
            </a:r>
            <a:r>
              <a:rPr lang="en-AU" sz="900" dirty="0">
                <a:latin typeface="Arial" pitchFamily="34" charset="0"/>
                <a:cs typeface="Arial" pitchFamily="34" charset="0"/>
              </a:rPr>
              <a:t>and realise their performance and development goals and the school’s strategic goals</a:t>
            </a:r>
            <a:r>
              <a:rPr lang="en-AU" sz="900" dirty="0" smtClean="0">
                <a:latin typeface="Arial" pitchFamily="34" charset="0"/>
                <a:cs typeface="Arial" pitchFamily="34" charset="0"/>
              </a:rPr>
              <a:t>?</a:t>
            </a:r>
            <a:endParaRPr lang="en-AU" sz="900" dirty="0">
              <a:latin typeface="Arial" pitchFamily="34" charset="0"/>
              <a:cs typeface="Arial" pitchFamily="34" charset="0"/>
            </a:endParaRP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AU" sz="9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FE918C3E-D773-41AE-B3E4-79E2DCC1FD41}" type="slidenum">
              <a:rPr lang="en-AU" smtClean="0"/>
              <a:pPr/>
              <a:t>18</a:t>
            </a:fld>
            <a:endParaRPr lang="en-AU" dirty="0"/>
          </a:p>
        </p:txBody>
      </p:sp>
    </p:spTree>
    <p:extLst>
      <p:ext uri="{BB962C8B-B14F-4D97-AF65-F5344CB8AC3E}">
        <p14:creationId xmlns:p14="http://schemas.microsoft.com/office/powerpoint/2010/main" val="36558625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500063"/>
            <a:ext cx="4967288" cy="3724275"/>
          </a:xfrm>
        </p:spPr>
      </p:sp>
      <p:sp>
        <p:nvSpPr>
          <p:cNvPr id="3" name="Notes Placeholder 2"/>
          <p:cNvSpPr>
            <a:spLocks noGrp="1"/>
          </p:cNvSpPr>
          <p:nvPr>
            <p:ph type="body" idx="1"/>
          </p:nvPr>
        </p:nvSpPr>
        <p:spPr>
          <a:xfrm>
            <a:off x="0" y="4532400"/>
            <a:ext cx="6789600" cy="4752986"/>
          </a:xfrm>
        </p:spPr>
        <p:txBody>
          <a:bodyPr>
            <a:normAutofit/>
          </a:bodyPr>
          <a:lstStyle/>
          <a:p>
            <a:r>
              <a:rPr lang="en-AU" sz="900" b="1" dirty="0">
                <a:latin typeface="Arial" pitchFamily="34" charset="0"/>
                <a:cs typeface="Arial" pitchFamily="34" charset="0"/>
              </a:rPr>
              <a:t>Purpose</a:t>
            </a:r>
          </a:p>
          <a:p>
            <a:pPr marL="171423" indent="-171423">
              <a:buFont typeface="Arial" pitchFamily="34" charset="0"/>
              <a:buChar char="•"/>
            </a:pPr>
            <a:r>
              <a:rPr lang="en-AU" sz="900" dirty="0" smtClean="0">
                <a:latin typeface="Arial" pitchFamily="34" charset="0"/>
                <a:cs typeface="Arial" pitchFamily="34" charset="0"/>
              </a:rPr>
              <a:t>To provide a</a:t>
            </a:r>
            <a:r>
              <a:rPr lang="en-AU" sz="900" baseline="0" dirty="0" smtClean="0">
                <a:latin typeface="Arial" pitchFamily="34" charset="0"/>
                <a:cs typeface="Arial" pitchFamily="34" charset="0"/>
              </a:rPr>
              <a:t> summary</a:t>
            </a:r>
            <a:r>
              <a:rPr lang="en-AU" sz="900" dirty="0" smtClean="0">
                <a:latin typeface="Arial" pitchFamily="34" charset="0"/>
                <a:cs typeface="Arial" pitchFamily="34" charset="0"/>
              </a:rPr>
              <a:t> to the </a:t>
            </a:r>
            <a:r>
              <a:rPr lang="en-AU" sz="900" dirty="0">
                <a:latin typeface="Arial" pitchFamily="34" charset="0"/>
                <a:cs typeface="Arial" pitchFamily="34" charset="0"/>
              </a:rPr>
              <a:t>Framework in a visually </a:t>
            </a:r>
            <a:r>
              <a:rPr lang="en-AU" sz="900" dirty="0" smtClean="0">
                <a:latin typeface="Arial" pitchFamily="34" charset="0"/>
                <a:cs typeface="Arial" pitchFamily="34" charset="0"/>
              </a:rPr>
              <a:t>engaging way, providing participants with an </a:t>
            </a:r>
            <a:r>
              <a:rPr lang="en-AU" sz="900" dirty="0">
                <a:latin typeface="Arial" pitchFamily="34" charset="0"/>
                <a:cs typeface="Arial" pitchFamily="34" charset="0"/>
              </a:rPr>
              <a:t>overview of its key features and a context in which to understand </a:t>
            </a:r>
            <a:r>
              <a:rPr lang="en-AU" sz="900" dirty="0" smtClean="0">
                <a:latin typeface="Arial" pitchFamily="34" charset="0"/>
                <a:cs typeface="Arial" pitchFamily="34" charset="0"/>
              </a:rPr>
              <a:t>the Framework.</a:t>
            </a:r>
            <a:endParaRPr lang="en-AU" sz="900" dirty="0">
              <a:latin typeface="Arial" pitchFamily="34" charset="0"/>
              <a:cs typeface="Arial" pitchFamily="34" charset="0"/>
            </a:endParaRPr>
          </a:p>
          <a:p>
            <a:endParaRPr lang="en-AU" sz="900" b="1" dirty="0">
              <a:solidFill>
                <a:srgbClr val="C00000"/>
              </a:solidFill>
              <a:latin typeface="Arial" pitchFamily="34" charset="0"/>
              <a:cs typeface="Arial" pitchFamily="34" charset="0"/>
            </a:endParaRPr>
          </a:p>
          <a:p>
            <a:r>
              <a:rPr lang="en-AU" sz="900" b="1" dirty="0">
                <a:latin typeface="Arial" pitchFamily="34" charset="0"/>
                <a:cs typeface="Arial" pitchFamily="34" charset="0"/>
              </a:rPr>
              <a:t>Key points to share</a:t>
            </a:r>
          </a:p>
          <a:p>
            <a:pPr marL="171423" indent="-171423" defTabSz="914259">
              <a:buFont typeface="Arial" pitchFamily="34" charset="0"/>
              <a:buChar char="•"/>
              <a:defRPr/>
            </a:pPr>
            <a:r>
              <a:rPr lang="en-AU" sz="900" dirty="0">
                <a:latin typeface="Arial" pitchFamily="34" charset="0"/>
                <a:cs typeface="Arial" pitchFamily="34" charset="0"/>
              </a:rPr>
              <a:t>As discussed in the introduction </a:t>
            </a:r>
            <a:r>
              <a:rPr lang="en-AU" sz="900" dirty="0" smtClean="0">
                <a:latin typeface="Arial" pitchFamily="34" charset="0"/>
                <a:cs typeface="Arial" pitchFamily="34" charset="0"/>
              </a:rPr>
              <a:t>(</a:t>
            </a:r>
            <a:r>
              <a:rPr lang="en-AU" sz="900" dirty="0">
                <a:latin typeface="Arial" pitchFamily="34" charset="0"/>
                <a:cs typeface="Arial" pitchFamily="34" charset="0"/>
              </a:rPr>
              <a:t>slide 1) AITSL has collaborated with education stakeholders to develop the </a:t>
            </a:r>
            <a:r>
              <a:rPr lang="en-AU" sz="900" i="1" dirty="0">
                <a:latin typeface="Arial" pitchFamily="34" charset="0"/>
                <a:cs typeface="Arial" pitchFamily="34" charset="0"/>
              </a:rPr>
              <a:t>Australian Teacher Performance and Development Framework</a:t>
            </a:r>
            <a:r>
              <a:rPr lang="en-AU" sz="900" dirty="0">
                <a:latin typeface="Arial" pitchFamily="34" charset="0"/>
                <a:cs typeface="Arial" pitchFamily="34" charset="0"/>
              </a:rPr>
              <a:t>. The Framework has been developed based on research, national mapping and analysis of existing practices, advice from national and international experts, and national consultation.  </a:t>
            </a:r>
          </a:p>
          <a:p>
            <a:pPr marL="171423" indent="-171423" defTabSz="914259">
              <a:buFont typeface="Arial" pitchFamily="34" charset="0"/>
              <a:buNone/>
              <a:defRPr/>
            </a:pPr>
            <a:endParaRPr lang="en-AU" sz="900" dirty="0" smtClean="0">
              <a:latin typeface="Arial" pitchFamily="34" charset="0"/>
              <a:cs typeface="Arial" pitchFamily="34" charset="0"/>
            </a:endParaRPr>
          </a:p>
          <a:p>
            <a:r>
              <a:rPr lang="en-AU" sz="900" b="1" dirty="0" smtClean="0">
                <a:latin typeface="Arial" pitchFamily="34" charset="0"/>
                <a:cs typeface="Arial" pitchFamily="34" charset="0"/>
              </a:rPr>
              <a:t>Materials required</a:t>
            </a:r>
          </a:p>
          <a:p>
            <a:pPr marL="171380" lvl="1" indent="-171450">
              <a:buFont typeface="Arial" pitchFamily="34" charset="0"/>
              <a:buChar char="•"/>
            </a:pPr>
            <a:r>
              <a:rPr lang="en-AU" sz="900" dirty="0">
                <a:latin typeface="Arial" pitchFamily="34" charset="0"/>
                <a:cs typeface="Arial" pitchFamily="34" charset="0"/>
              </a:rPr>
              <a:t>The Framework Discussion Wheel – printable desktop stimulus resource </a:t>
            </a:r>
          </a:p>
          <a:p>
            <a:pPr marL="171380" lvl="1" indent="-171450">
              <a:buFont typeface="Arial" pitchFamily="34" charset="0"/>
              <a:buChar char="•"/>
            </a:pPr>
            <a:r>
              <a:rPr lang="en-AU" sz="900" dirty="0" smtClean="0">
                <a:latin typeface="Arial" pitchFamily="34" charset="0"/>
                <a:cs typeface="Arial" pitchFamily="34" charset="0"/>
              </a:rPr>
              <a:t>The </a:t>
            </a:r>
            <a:r>
              <a:rPr lang="en-AU" sz="900" dirty="0">
                <a:latin typeface="Arial" pitchFamily="34" charset="0"/>
                <a:cs typeface="Arial" pitchFamily="34" charset="0"/>
              </a:rPr>
              <a:t>Framework Fact Sheet – Animation style</a:t>
            </a:r>
          </a:p>
          <a:p>
            <a:pPr marL="171380" lvl="1" indent="-171450">
              <a:buFont typeface="Arial" pitchFamily="34" charset="0"/>
              <a:buChar char="•"/>
            </a:pPr>
            <a:r>
              <a:rPr lang="en-AU" sz="900" dirty="0">
                <a:latin typeface="Arial" pitchFamily="34" charset="0"/>
                <a:cs typeface="Arial" pitchFamily="34" charset="0"/>
              </a:rPr>
              <a:t>The Framework </a:t>
            </a:r>
            <a:r>
              <a:rPr lang="en-AU" sz="900" dirty="0" err="1">
                <a:latin typeface="Arial" pitchFamily="34" charset="0"/>
                <a:cs typeface="Arial" pitchFamily="34" charset="0"/>
              </a:rPr>
              <a:t>Infographic</a:t>
            </a:r>
            <a:r>
              <a:rPr lang="en-AU" sz="900" dirty="0">
                <a:latin typeface="Arial" pitchFamily="34" charset="0"/>
                <a:cs typeface="Arial" pitchFamily="34" charset="0"/>
              </a:rPr>
              <a:t> – Animation style</a:t>
            </a:r>
          </a:p>
          <a:p>
            <a:pPr marL="171450" indent="-171450">
              <a:buFont typeface="Arial" pitchFamily="34" charset="0"/>
              <a:buChar char="•"/>
            </a:pPr>
            <a:endParaRPr lang="en-AU" sz="900" b="1"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FE918C3E-D773-41AE-B3E4-79E2DCC1FD41}" type="slidenum">
              <a:rPr lang="en-AU" smtClean="0"/>
              <a:pPr/>
              <a:t>19</a:t>
            </a:fld>
            <a:endParaRPr lang="en-AU"/>
          </a:p>
        </p:txBody>
      </p:sp>
    </p:spTree>
    <p:extLst>
      <p:ext uri="{BB962C8B-B14F-4D97-AF65-F5344CB8AC3E}">
        <p14:creationId xmlns:p14="http://schemas.microsoft.com/office/powerpoint/2010/main" val="39854286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 y="4716660"/>
            <a:ext cx="6789739" cy="4640733"/>
          </a:xfrm>
        </p:spPr>
        <p:txBody>
          <a:bodyPr/>
          <a:lstStyle/>
          <a:p>
            <a:pPr indent="0">
              <a:lnSpc>
                <a:spcPct val="100000"/>
              </a:lnSpc>
              <a:spcBef>
                <a:spcPts val="0"/>
              </a:spcBef>
              <a:spcAft>
                <a:spcPts val="0"/>
              </a:spcAft>
            </a:pPr>
            <a:r>
              <a:rPr lang="en-AU" sz="900" b="1" dirty="0" smtClean="0">
                <a:solidFill>
                  <a:schemeClr val="tx1"/>
                </a:solidFill>
                <a:latin typeface="Arial" pitchFamily="34" charset="0"/>
                <a:cs typeface="Arial" pitchFamily="34" charset="0"/>
              </a:rPr>
              <a:t>Purpose</a:t>
            </a:r>
          </a:p>
          <a:p>
            <a:pPr marL="171450" indent="-171450">
              <a:lnSpc>
                <a:spcPct val="100000"/>
              </a:lnSpc>
              <a:spcBef>
                <a:spcPts val="0"/>
              </a:spcBef>
              <a:spcAft>
                <a:spcPts val="0"/>
              </a:spcAft>
              <a:buFont typeface="Arial" pitchFamily="34" charset="0"/>
              <a:buChar char="•"/>
            </a:pPr>
            <a:r>
              <a:rPr lang="en-AU" sz="900" b="0" dirty="0" smtClean="0">
                <a:solidFill>
                  <a:schemeClr val="tx1"/>
                </a:solidFill>
                <a:latin typeface="Arial" pitchFamily="34" charset="0"/>
                <a:cs typeface="Arial" pitchFamily="34" charset="0"/>
              </a:rPr>
              <a:t>The closing key point is intended to refocus participants on why we as a nation are focusing on improving the teaching profession.</a:t>
            </a:r>
          </a:p>
          <a:p>
            <a:pPr indent="0">
              <a:lnSpc>
                <a:spcPct val="100000"/>
              </a:lnSpc>
              <a:spcBef>
                <a:spcPts val="0"/>
              </a:spcBef>
              <a:spcAft>
                <a:spcPts val="0"/>
              </a:spcAft>
              <a:buFont typeface="Arial" pitchFamily="34" charset="0"/>
              <a:buChar char="•"/>
            </a:pPr>
            <a:endParaRPr lang="en-AU" sz="900" b="0" dirty="0" smtClean="0">
              <a:solidFill>
                <a:schemeClr val="tx1"/>
              </a:solidFill>
              <a:latin typeface="Arial" pitchFamily="34" charset="0"/>
              <a:cs typeface="Arial" pitchFamily="34" charset="0"/>
            </a:endParaRPr>
          </a:p>
          <a:p>
            <a:pPr indent="0">
              <a:lnSpc>
                <a:spcPct val="100000"/>
              </a:lnSpc>
              <a:spcBef>
                <a:spcPts val="0"/>
              </a:spcBef>
              <a:spcAft>
                <a:spcPts val="0"/>
              </a:spcAft>
              <a:buFont typeface="Arial" pitchFamily="34" charset="0"/>
              <a:buNone/>
            </a:pPr>
            <a:r>
              <a:rPr lang="en-AU" sz="900" b="1" dirty="0" smtClean="0">
                <a:solidFill>
                  <a:schemeClr val="tx1"/>
                </a:solidFill>
                <a:latin typeface="Arial" pitchFamily="34" charset="0"/>
                <a:cs typeface="Arial" pitchFamily="34" charset="0"/>
              </a:rPr>
              <a:t>Key message</a:t>
            </a:r>
          </a:p>
          <a:p>
            <a:pPr marL="171450" indent="-171450">
              <a:buFont typeface="Arial" pitchFamily="34" charset="0"/>
              <a:buChar char="•"/>
            </a:pPr>
            <a:r>
              <a:rPr lang="en-AU" sz="900" dirty="0">
                <a:latin typeface="Arial" pitchFamily="34" charset="0"/>
                <a:cs typeface="Arial" pitchFamily="34" charset="0"/>
              </a:rPr>
              <a:t>The Framework is a national statement which highlights what is required to build a comprehensive and effective approach to high performance and development.  There is a growing body of evidence demonstrating that teachers thrive in a culture focused on improving teaching to improve student outcomes, and characterised by frequent feedback, coaching and access to high quality professional learning. </a:t>
            </a:r>
          </a:p>
          <a:p>
            <a:pPr marL="171450" indent="-171450">
              <a:lnSpc>
                <a:spcPct val="100000"/>
              </a:lnSpc>
              <a:spcBef>
                <a:spcPts val="0"/>
              </a:spcBef>
              <a:spcAft>
                <a:spcPts val="0"/>
              </a:spcAft>
              <a:buFont typeface="Arial" pitchFamily="34" charset="0"/>
              <a:buChar char="•"/>
            </a:pPr>
            <a:endParaRPr lang="en-AU" sz="900" dirty="0" smtClean="0">
              <a:solidFill>
                <a:schemeClr val="tx1"/>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FE918C3E-D773-41AE-B3E4-79E2DCC1FD41}" type="slidenum">
              <a:rPr lang="en-AU" smtClean="0">
                <a:solidFill>
                  <a:prstClr val="black"/>
                </a:solidFill>
              </a:rPr>
              <a:pPr/>
              <a:t>20</a:t>
            </a:fld>
            <a:endParaRPr lang="en-AU" dirty="0">
              <a:solidFill>
                <a:prstClr val="black"/>
              </a:solidFill>
            </a:endParaRPr>
          </a:p>
        </p:txBody>
      </p:sp>
    </p:spTree>
    <p:extLst>
      <p:ext uri="{BB962C8B-B14F-4D97-AF65-F5344CB8AC3E}">
        <p14:creationId xmlns:p14="http://schemas.microsoft.com/office/powerpoint/2010/main" val="30030646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716660"/>
            <a:ext cx="6789738" cy="4928765"/>
          </a:xfrm>
        </p:spPr>
        <p:txBody>
          <a:bodyPr>
            <a:noAutofit/>
          </a:bodyPr>
          <a:lstStyle/>
          <a:p>
            <a:pPr>
              <a:defRPr/>
            </a:pPr>
            <a:r>
              <a:rPr lang="en-AU" sz="900" b="1" dirty="0">
                <a:latin typeface="Arial" pitchFamily="34" charset="0"/>
                <a:cs typeface="Arial" pitchFamily="34" charset="0"/>
              </a:rPr>
              <a:t>Purpose</a:t>
            </a:r>
            <a:endParaRPr lang="en-AU" sz="900" dirty="0">
              <a:latin typeface="Arial" pitchFamily="34" charset="0"/>
              <a:cs typeface="Arial" pitchFamily="34" charset="0"/>
            </a:endParaRPr>
          </a:p>
          <a:p>
            <a:pPr marL="171450" indent="-171450">
              <a:buFont typeface="Arial" pitchFamily="34" charset="0"/>
              <a:buChar char="•"/>
              <a:defRPr/>
            </a:pPr>
            <a:r>
              <a:rPr lang="en-AU" sz="900" dirty="0">
                <a:latin typeface="Arial" pitchFamily="34" charset="0"/>
                <a:cs typeface="Arial" pitchFamily="34" charset="0"/>
              </a:rPr>
              <a:t>Social media is becoming an effective medium to connect, share and collaborate with educators within Australia and all over the world through professional learning networks (PLNs) and communities of practice. </a:t>
            </a:r>
            <a:endParaRPr lang="en-AU" sz="900" dirty="0" smtClean="0">
              <a:latin typeface="Arial" pitchFamily="34" charset="0"/>
              <a:cs typeface="Arial" pitchFamily="34" charset="0"/>
            </a:endParaRPr>
          </a:p>
          <a:p>
            <a:pPr marL="171450" indent="-171450">
              <a:buFont typeface="Arial" pitchFamily="34" charset="0"/>
              <a:buChar char="•"/>
              <a:defRPr/>
            </a:pPr>
            <a:endParaRPr lang="en-AU" sz="900" dirty="0">
              <a:latin typeface="Arial" pitchFamily="34" charset="0"/>
              <a:cs typeface="Arial" pitchFamily="34" charset="0"/>
            </a:endParaRPr>
          </a:p>
          <a:p>
            <a:pPr>
              <a:defRPr/>
            </a:pPr>
            <a:endParaRPr lang="en-AU" sz="900" dirty="0" smtClean="0">
              <a:latin typeface="Arial" pitchFamily="34" charset="0"/>
              <a:cs typeface="Arial" pitchFamily="34" charset="0"/>
            </a:endParaRPr>
          </a:p>
          <a:p>
            <a:pPr>
              <a:defRPr/>
            </a:pPr>
            <a:r>
              <a:rPr lang="en-AU" sz="900" b="1" dirty="0" smtClean="0">
                <a:latin typeface="Arial" pitchFamily="34" charset="0"/>
                <a:cs typeface="Arial" pitchFamily="34" charset="0"/>
              </a:rPr>
              <a:t>References</a:t>
            </a:r>
          </a:p>
          <a:p>
            <a:pPr>
              <a:defRPr/>
            </a:pPr>
            <a:endParaRPr lang="en-AU" sz="900" b="1" dirty="0">
              <a:latin typeface="Arial" pitchFamily="34" charset="0"/>
              <a:cs typeface="Arial" pitchFamily="34" charset="0"/>
            </a:endParaRPr>
          </a:p>
          <a:p>
            <a:pPr marL="171450" indent="-171450">
              <a:buFont typeface="Arial" pitchFamily="34" charset="0"/>
              <a:buChar char="•"/>
              <a:defRPr/>
            </a:pPr>
            <a:r>
              <a:rPr lang="en-AU" sz="900" dirty="0">
                <a:latin typeface="Arial" pitchFamily="34" charset="0"/>
                <a:cs typeface="Arial" pitchFamily="34" charset="0"/>
              </a:rPr>
              <a:t>Bell, M, </a:t>
            </a:r>
            <a:r>
              <a:rPr lang="en-AU" sz="900" dirty="0" err="1">
                <a:latin typeface="Arial" pitchFamily="34" charset="0"/>
                <a:cs typeface="Arial" pitchFamily="34" charset="0"/>
              </a:rPr>
              <a:t>Cordingley</a:t>
            </a:r>
            <a:r>
              <a:rPr lang="en-AU" sz="900" dirty="0">
                <a:latin typeface="Arial" pitchFamily="34" charset="0"/>
                <a:cs typeface="Arial" pitchFamily="34" charset="0"/>
              </a:rPr>
              <a:t>, P, </a:t>
            </a:r>
            <a:r>
              <a:rPr lang="en-AU" sz="900" dirty="0" err="1">
                <a:latin typeface="Arial" pitchFamily="34" charset="0"/>
                <a:cs typeface="Arial" pitchFamily="34" charset="0"/>
              </a:rPr>
              <a:t>Isham</a:t>
            </a:r>
            <a:r>
              <a:rPr lang="en-AU" sz="900" dirty="0">
                <a:latin typeface="Arial" pitchFamily="34" charset="0"/>
                <a:cs typeface="Arial" pitchFamily="34" charset="0"/>
              </a:rPr>
              <a:t>, C &amp; Davis</a:t>
            </a:r>
            <a:r>
              <a:rPr lang="en-AU" sz="900" i="1" dirty="0">
                <a:latin typeface="Arial" pitchFamily="34" charset="0"/>
                <a:cs typeface="Arial" pitchFamily="34" charset="0"/>
              </a:rPr>
              <a:t>,</a:t>
            </a:r>
            <a:r>
              <a:rPr lang="en-AU" sz="900" dirty="0">
                <a:latin typeface="Arial" pitchFamily="34" charset="0"/>
                <a:cs typeface="Arial" pitchFamily="34" charset="0"/>
              </a:rPr>
              <a:t> R 2010</a:t>
            </a:r>
            <a:r>
              <a:rPr lang="en-AU" sz="900" i="1" dirty="0">
                <a:latin typeface="Arial" pitchFamily="34" charset="0"/>
                <a:cs typeface="Arial" pitchFamily="34" charset="0"/>
              </a:rPr>
              <a:t>, Report of professional practitioner use of research review: Practitioner engagement in and/or with research,</a:t>
            </a:r>
            <a:r>
              <a:rPr lang="en-AU" sz="900" dirty="0">
                <a:latin typeface="Arial" pitchFamily="34" charset="0"/>
                <a:cs typeface="Arial" pitchFamily="34" charset="0"/>
              </a:rPr>
              <a:t> CUREE, GTCE, LSIS and NTRP, Coventry, viewed 30 November 2012, &lt;</a:t>
            </a:r>
            <a:r>
              <a:rPr lang="en-AU" sz="900" u="sng" dirty="0">
                <a:latin typeface="Arial" pitchFamily="34" charset="0"/>
                <a:cs typeface="Arial" pitchFamily="34" charset="0"/>
                <a:hlinkClick r:id="rId3"/>
              </a:rPr>
              <a:t>http://www.curee-paccts.com/files/publication/1297423037/Practitioner%20Use%20of%20Research%20Review.pdf</a:t>
            </a:r>
            <a:r>
              <a:rPr lang="en-AU" sz="900" dirty="0">
                <a:latin typeface="Arial" pitchFamily="34" charset="0"/>
                <a:cs typeface="Arial" pitchFamily="34" charset="0"/>
              </a:rPr>
              <a:t>&gt;.</a:t>
            </a:r>
          </a:p>
          <a:p>
            <a:pPr marL="171450" indent="-171450">
              <a:buFont typeface="Arial" pitchFamily="34" charset="0"/>
              <a:buChar char="•"/>
              <a:defRPr/>
            </a:pPr>
            <a:r>
              <a:rPr lang="en-AU" sz="900" dirty="0">
                <a:latin typeface="Arial" pitchFamily="34" charset="0"/>
                <a:cs typeface="Arial" pitchFamily="34" charset="0"/>
              </a:rPr>
              <a:t>Cole, P 2004, </a:t>
            </a:r>
            <a:r>
              <a:rPr lang="en-AU" sz="900" i="1" dirty="0">
                <a:latin typeface="Arial" pitchFamily="34" charset="0"/>
                <a:cs typeface="Arial" pitchFamily="34" charset="0"/>
              </a:rPr>
              <a:t>Professional development: A great way to avoid change</a:t>
            </a:r>
            <a:r>
              <a:rPr lang="en-AU" sz="900" dirty="0">
                <a:latin typeface="Arial" pitchFamily="34" charset="0"/>
                <a:cs typeface="Arial" pitchFamily="34" charset="0"/>
              </a:rPr>
              <a:t>, IARTV, Melbourne</a:t>
            </a:r>
            <a:r>
              <a:rPr lang="en-AU" sz="900" dirty="0" smtClean="0">
                <a:latin typeface="Arial" pitchFamily="34" charset="0"/>
                <a:cs typeface="Arial" pitchFamily="34" charset="0"/>
              </a:rPr>
              <a:t>.</a:t>
            </a:r>
          </a:p>
          <a:p>
            <a:pPr marL="171450" indent="-171450">
              <a:buFont typeface="Arial" pitchFamily="34" charset="0"/>
              <a:buChar char="•"/>
              <a:defRPr/>
            </a:pPr>
            <a:r>
              <a:rPr lang="en-AU" sz="900" dirty="0">
                <a:latin typeface="Arial" pitchFamily="34" charset="0"/>
                <a:cs typeface="Arial" pitchFamily="34" charset="0"/>
              </a:rPr>
              <a:t>Cole, P 2012,</a:t>
            </a:r>
            <a:r>
              <a:rPr lang="en-AU" sz="900" i="1" dirty="0">
                <a:latin typeface="Arial" pitchFamily="34" charset="0"/>
                <a:cs typeface="Arial" pitchFamily="34" charset="0"/>
              </a:rPr>
              <a:t> Linking effective professional learning with effective teaching practice</a:t>
            </a:r>
            <a:r>
              <a:rPr lang="en-AU" sz="900" dirty="0">
                <a:latin typeface="Arial" pitchFamily="34" charset="0"/>
                <a:cs typeface="Arial" pitchFamily="34" charset="0"/>
              </a:rPr>
              <a:t>, Independent paper prepared for AITSL, Melbourne, viewed 30 November 2012, &lt;</a:t>
            </a:r>
            <a:r>
              <a:rPr lang="en-AU" sz="900" u="sng" dirty="0">
                <a:latin typeface="Arial" pitchFamily="34" charset="0"/>
                <a:cs typeface="Arial" pitchFamily="34" charset="0"/>
                <a:hlinkClick r:id="rId4"/>
              </a:rPr>
              <a:t>http://www.aitsl.edu.au/verve/_resources/Linking_effective_professional_learning_with_effective_teaching_practice_-_Cole.pdf</a:t>
            </a:r>
            <a:r>
              <a:rPr lang="en-AU" sz="900" dirty="0">
                <a:latin typeface="Arial" pitchFamily="34" charset="0"/>
                <a:cs typeface="Arial" pitchFamily="34" charset="0"/>
              </a:rPr>
              <a:t>&gt;</a:t>
            </a:r>
            <a:endParaRPr lang="en-AU" sz="900" dirty="0" smtClean="0">
              <a:latin typeface="Arial" pitchFamily="34" charset="0"/>
              <a:cs typeface="Arial" pitchFamily="34" charset="0"/>
            </a:endParaRPr>
          </a:p>
          <a:p>
            <a:pPr marL="171450" indent="-171450">
              <a:buFont typeface="Arial" pitchFamily="34" charset="0"/>
              <a:buChar char="•"/>
              <a:defRPr/>
            </a:pPr>
            <a:r>
              <a:rPr lang="en-AU" sz="900" dirty="0">
                <a:latin typeface="Arial" pitchFamily="34" charset="0"/>
                <a:cs typeface="Arial" pitchFamily="34" charset="0"/>
              </a:rPr>
              <a:t>Hay Group 2012, </a:t>
            </a:r>
            <a:r>
              <a:rPr lang="en-AU" sz="900" i="1" dirty="0">
                <a:latin typeface="Arial" pitchFamily="34" charset="0"/>
                <a:cs typeface="Arial" pitchFamily="34" charset="0"/>
              </a:rPr>
              <a:t>Growing our potential: Hay Group’s view on implementing an effective performance improvement and development framework for teachers, </a:t>
            </a:r>
            <a:r>
              <a:rPr lang="en-AU" sz="900" dirty="0">
                <a:latin typeface="Arial" pitchFamily="34" charset="0"/>
                <a:cs typeface="Arial" pitchFamily="34" charset="0"/>
              </a:rPr>
              <a:t>Independent paper prepared for AITSL, Melbourne, viewed 30 November 2012, &lt;</a:t>
            </a:r>
            <a:r>
              <a:rPr lang="en-AU" sz="900" u="sng" dirty="0">
                <a:latin typeface="Arial" pitchFamily="34" charset="0"/>
                <a:cs typeface="Arial" pitchFamily="34" charset="0"/>
                <a:hlinkClick r:id="rId5"/>
              </a:rPr>
              <a:t>http://www.haygroup.com/Downloads/au/misc/Growing_our_potential_singles.pdf</a:t>
            </a:r>
            <a:r>
              <a:rPr lang="en-AU" sz="900" dirty="0" smtClean="0">
                <a:latin typeface="Arial" pitchFamily="34" charset="0"/>
                <a:cs typeface="Arial" pitchFamily="34" charset="0"/>
              </a:rPr>
              <a:t>&gt;.</a:t>
            </a:r>
          </a:p>
          <a:p>
            <a:pPr marL="171450" indent="-171450">
              <a:buFont typeface="Arial" pitchFamily="34" charset="0"/>
              <a:buChar char="•"/>
              <a:defRPr/>
            </a:pPr>
            <a:r>
              <a:rPr lang="en-AU" sz="900" dirty="0">
                <a:latin typeface="Arial" pitchFamily="34" charset="0"/>
                <a:cs typeface="Arial" pitchFamily="34" charset="0"/>
              </a:rPr>
              <a:t>Jensen, B &amp; </a:t>
            </a:r>
            <a:r>
              <a:rPr lang="en-AU" sz="900" dirty="0" err="1">
                <a:latin typeface="Arial" pitchFamily="34" charset="0"/>
                <a:cs typeface="Arial" pitchFamily="34" charset="0"/>
              </a:rPr>
              <a:t>Reichl</a:t>
            </a:r>
            <a:r>
              <a:rPr lang="en-AU" sz="900" dirty="0">
                <a:latin typeface="Arial" pitchFamily="34" charset="0"/>
                <a:cs typeface="Arial" pitchFamily="34" charset="0"/>
              </a:rPr>
              <a:t>, J 2011, </a:t>
            </a:r>
            <a:r>
              <a:rPr lang="en-AU" sz="900" i="1" dirty="0">
                <a:latin typeface="Arial" pitchFamily="34" charset="0"/>
                <a:cs typeface="Arial" pitchFamily="34" charset="0"/>
              </a:rPr>
              <a:t>Better teacher appraisal and feedback: Improving performance</a:t>
            </a:r>
            <a:r>
              <a:rPr lang="en-AU" sz="900" dirty="0">
                <a:latin typeface="Arial" pitchFamily="34" charset="0"/>
                <a:cs typeface="Arial" pitchFamily="34" charset="0"/>
              </a:rPr>
              <a:t>, Grattan Institute, Melbourne, viewed 30 November 2012, &lt;</a:t>
            </a:r>
            <a:r>
              <a:rPr lang="en-AU" sz="900" u="sng" dirty="0">
                <a:latin typeface="Arial" pitchFamily="34" charset="0"/>
                <a:cs typeface="Arial" pitchFamily="34" charset="0"/>
                <a:hlinkClick r:id="rId6"/>
              </a:rPr>
              <a:t>http://grattan.edu.au/static/files/assets/a9daf733/081_report_teacher_appraisal.pdf</a:t>
            </a:r>
            <a:r>
              <a:rPr lang="en-AU" sz="900" dirty="0" smtClean="0">
                <a:latin typeface="Arial" pitchFamily="34" charset="0"/>
                <a:cs typeface="Arial" pitchFamily="34" charset="0"/>
              </a:rPr>
              <a:t>&gt;.</a:t>
            </a:r>
          </a:p>
          <a:p>
            <a:pPr marL="171450" indent="-171450">
              <a:buFont typeface="Arial" pitchFamily="34" charset="0"/>
              <a:buChar char="•"/>
              <a:defRPr/>
            </a:pPr>
            <a:r>
              <a:rPr lang="en-AU" sz="900" dirty="0">
                <a:latin typeface="Arial" pitchFamily="34" charset="0"/>
                <a:cs typeface="Arial" pitchFamily="34" charset="0"/>
              </a:rPr>
              <a:t>Jensen, B 2010, </a:t>
            </a:r>
            <a:r>
              <a:rPr lang="en-AU" sz="900" i="1" dirty="0">
                <a:latin typeface="Arial" pitchFamily="34" charset="0"/>
                <a:cs typeface="Arial" pitchFamily="34" charset="0"/>
              </a:rPr>
              <a:t>What teachers want: Better teacher management</a:t>
            </a:r>
            <a:r>
              <a:rPr lang="en-AU" sz="900" dirty="0">
                <a:latin typeface="Arial" pitchFamily="34" charset="0"/>
                <a:cs typeface="Arial" pitchFamily="34" charset="0"/>
              </a:rPr>
              <a:t>, Grattan Institute, Melbourne, viewed 30 November 2012, &lt;</a:t>
            </a:r>
            <a:r>
              <a:rPr lang="en-AU" sz="900" u="sng" dirty="0">
                <a:latin typeface="Arial" pitchFamily="34" charset="0"/>
                <a:cs typeface="Arial" pitchFamily="34" charset="0"/>
                <a:hlinkClick r:id="rId7"/>
              </a:rPr>
              <a:t>http://grattan.edu.au/static/files/assets/1cc095c7/033_report_what_teachers_want.pdf</a:t>
            </a:r>
            <a:r>
              <a:rPr lang="en-AU" sz="900" dirty="0" smtClean="0">
                <a:latin typeface="Arial" pitchFamily="34" charset="0"/>
                <a:cs typeface="Arial" pitchFamily="34" charset="0"/>
              </a:rPr>
              <a:t>&gt;.</a:t>
            </a:r>
          </a:p>
          <a:p>
            <a:pPr marL="171450" indent="-171450">
              <a:buFont typeface="Arial" pitchFamily="34" charset="0"/>
              <a:buChar char="•"/>
              <a:defRPr/>
            </a:pPr>
            <a:r>
              <a:rPr lang="en-AU" sz="900" dirty="0" err="1">
                <a:latin typeface="Arial" pitchFamily="34" charset="0"/>
                <a:cs typeface="Arial" pitchFamily="34" charset="0"/>
              </a:rPr>
              <a:t>Kamener</a:t>
            </a:r>
            <a:r>
              <a:rPr lang="en-AU" sz="900" dirty="0">
                <a:latin typeface="Arial" pitchFamily="34" charset="0"/>
                <a:cs typeface="Arial" pitchFamily="34" charset="0"/>
              </a:rPr>
              <a:t>, L, Boston Consulting Group 2012, </a:t>
            </a:r>
            <a:r>
              <a:rPr lang="en-AU" sz="900" i="1" dirty="0">
                <a:latin typeface="Arial" pitchFamily="34" charset="0"/>
                <a:cs typeface="Arial" pitchFamily="34" charset="0"/>
              </a:rPr>
              <a:t>Delivering real change in the approach to performance and development in schools, </a:t>
            </a:r>
            <a:r>
              <a:rPr lang="en-AU" sz="900" dirty="0">
                <a:latin typeface="Arial" pitchFamily="34" charset="0"/>
                <a:cs typeface="Arial" pitchFamily="34" charset="0"/>
              </a:rPr>
              <a:t>independent submission to AITSL, viewed 30 November 2012,</a:t>
            </a:r>
            <a:br>
              <a:rPr lang="en-AU" sz="900" dirty="0">
                <a:latin typeface="Arial" pitchFamily="34" charset="0"/>
                <a:cs typeface="Arial" pitchFamily="34" charset="0"/>
              </a:rPr>
            </a:br>
            <a:r>
              <a:rPr lang="en-AU" sz="900" dirty="0">
                <a:latin typeface="Arial" pitchFamily="34" charset="0"/>
                <a:cs typeface="Arial" pitchFamily="34" charset="0"/>
              </a:rPr>
              <a:t>&lt;</a:t>
            </a:r>
            <a:r>
              <a:rPr lang="en-AU" sz="900" u="sng" dirty="0">
                <a:latin typeface="Arial" pitchFamily="34" charset="0"/>
                <a:cs typeface="Arial" pitchFamily="34" charset="0"/>
                <a:hlinkClick r:id="rId8"/>
              </a:rPr>
              <a:t>http://www.aitsl.edu.au/verve/_resources/BCG_Schools_Delivering_Real_Change.pdf</a:t>
            </a:r>
            <a:r>
              <a:rPr lang="en-AU" sz="900" dirty="0" smtClean="0">
                <a:latin typeface="Arial" pitchFamily="34" charset="0"/>
                <a:cs typeface="Arial" pitchFamily="34" charset="0"/>
              </a:rPr>
              <a:t>&gt;.</a:t>
            </a:r>
          </a:p>
          <a:p>
            <a:pPr marL="171450" indent="-171450">
              <a:buFont typeface="Arial" pitchFamily="34" charset="0"/>
              <a:buChar char="•"/>
              <a:defRPr/>
            </a:pPr>
            <a:r>
              <a:rPr lang="en-AU" sz="900" dirty="0">
                <a:latin typeface="Arial" pitchFamily="34" charset="0"/>
                <a:cs typeface="Arial" pitchFamily="34" charset="0"/>
              </a:rPr>
              <a:t>Kruse, S, Louis, K &amp; </a:t>
            </a:r>
            <a:r>
              <a:rPr lang="en-AU" sz="900" dirty="0" err="1">
                <a:latin typeface="Arial" pitchFamily="34" charset="0"/>
                <a:cs typeface="Arial" pitchFamily="34" charset="0"/>
              </a:rPr>
              <a:t>Bryk</a:t>
            </a:r>
            <a:r>
              <a:rPr lang="en-AU" sz="900" dirty="0">
                <a:latin typeface="Arial" pitchFamily="34" charset="0"/>
                <a:cs typeface="Arial" pitchFamily="34" charset="0"/>
              </a:rPr>
              <a:t>, A 1994, ‘Building professional community in schools’, </a:t>
            </a:r>
            <a:r>
              <a:rPr lang="en-AU" sz="900" i="1" dirty="0">
                <a:latin typeface="Arial" pitchFamily="34" charset="0"/>
                <a:cs typeface="Arial" pitchFamily="34" charset="0"/>
              </a:rPr>
              <a:t>Issues in restructuring schools</a:t>
            </a:r>
            <a:r>
              <a:rPr lang="en-AU" sz="900" dirty="0">
                <a:latin typeface="Arial" pitchFamily="34" charset="0"/>
                <a:cs typeface="Arial" pitchFamily="34" charset="0"/>
              </a:rPr>
              <a:t>, issue 6, viewed 30 November 2012, &lt;</a:t>
            </a:r>
            <a:r>
              <a:rPr lang="en-AU" sz="900" u="sng" dirty="0">
                <a:latin typeface="Arial" pitchFamily="34" charset="0"/>
                <a:cs typeface="Arial" pitchFamily="34" charset="0"/>
                <a:hlinkClick r:id="rId9"/>
              </a:rPr>
              <a:t>http://www.wcer.wisc.edu/archive/cors/Issues_in_Restructuring_Schools/ISSUES_NO_6_SPRING_1994.pdf</a:t>
            </a:r>
            <a:r>
              <a:rPr lang="en-AU" sz="900" dirty="0" smtClean="0">
                <a:latin typeface="Arial" pitchFamily="34" charset="0"/>
                <a:cs typeface="Arial" pitchFamily="34" charset="0"/>
              </a:rPr>
              <a:t>&gt;.</a:t>
            </a:r>
          </a:p>
          <a:p>
            <a:pPr marL="171450" indent="-171450">
              <a:buFont typeface="Arial" pitchFamily="34" charset="0"/>
              <a:buChar char="•"/>
              <a:defRPr/>
            </a:pPr>
            <a:r>
              <a:rPr lang="en-US" sz="900" dirty="0">
                <a:latin typeface="Arial" pitchFamily="34" charset="0"/>
                <a:cs typeface="Arial" pitchFamily="34" charset="0"/>
              </a:rPr>
              <a:t>MCEETYA 2008, </a:t>
            </a:r>
            <a:r>
              <a:rPr lang="en-AU" sz="900" i="1" dirty="0">
                <a:latin typeface="Arial" pitchFamily="34" charset="0"/>
                <a:cs typeface="Arial" pitchFamily="34" charset="0"/>
              </a:rPr>
              <a:t>Melbourne Declaration on Educational Goals for Young Australians, </a:t>
            </a:r>
            <a:r>
              <a:rPr lang="en-AU" sz="900" dirty="0">
                <a:latin typeface="Arial" pitchFamily="34" charset="0"/>
                <a:cs typeface="Arial" pitchFamily="34" charset="0"/>
              </a:rPr>
              <a:t>Ministerial Council on Education, Employment, Training and Youth Affairs, Melbourne. </a:t>
            </a:r>
            <a:endParaRPr lang="en-AU" sz="900" dirty="0" smtClean="0">
              <a:latin typeface="Arial" pitchFamily="34" charset="0"/>
              <a:cs typeface="Arial" pitchFamily="34" charset="0"/>
            </a:endParaRPr>
          </a:p>
          <a:p>
            <a:pPr marL="171450" indent="-171450">
              <a:buFont typeface="Arial" pitchFamily="34" charset="0"/>
              <a:buChar char="•"/>
              <a:defRPr/>
            </a:pPr>
            <a:r>
              <a:rPr lang="en-AU" sz="900" dirty="0">
                <a:latin typeface="Arial" pitchFamily="34" charset="0"/>
                <a:cs typeface="Arial" pitchFamily="34" charset="0"/>
              </a:rPr>
              <a:t>OECD 2009, </a:t>
            </a:r>
            <a:r>
              <a:rPr lang="en-AU" sz="900" i="1" dirty="0">
                <a:latin typeface="Arial" pitchFamily="34" charset="0"/>
                <a:cs typeface="Arial" pitchFamily="34" charset="0"/>
              </a:rPr>
              <a:t>Creating effective teaching and learning environments:</a:t>
            </a:r>
            <a:r>
              <a:rPr lang="en-AU" sz="900" b="1" i="1" dirty="0">
                <a:latin typeface="Arial" pitchFamily="34" charset="0"/>
                <a:cs typeface="Arial" pitchFamily="34" charset="0"/>
              </a:rPr>
              <a:t> </a:t>
            </a:r>
            <a:r>
              <a:rPr lang="en-AU" sz="900" i="1" dirty="0">
                <a:latin typeface="Arial" pitchFamily="34" charset="0"/>
                <a:cs typeface="Arial" pitchFamily="34" charset="0"/>
              </a:rPr>
              <a:t>First results from TALIS</a:t>
            </a:r>
            <a:r>
              <a:rPr lang="en-AU" sz="900" dirty="0">
                <a:latin typeface="Arial" pitchFamily="34" charset="0"/>
                <a:cs typeface="Arial" pitchFamily="34" charset="0"/>
              </a:rPr>
              <a:t>, OECD, viewed 30 November 2012, &lt;</a:t>
            </a:r>
            <a:r>
              <a:rPr lang="en-AU" sz="900" u="sng" dirty="0">
                <a:latin typeface="Arial" pitchFamily="34" charset="0"/>
                <a:cs typeface="Arial" pitchFamily="34" charset="0"/>
                <a:hlinkClick r:id="rId10"/>
              </a:rPr>
              <a:t>http://www.oecd.org/education/preschoolandschool/43023606.pdf</a:t>
            </a:r>
            <a:r>
              <a:rPr lang="en-AU" sz="900" dirty="0" smtClean="0">
                <a:latin typeface="Arial" pitchFamily="34" charset="0"/>
                <a:cs typeface="Arial" pitchFamily="34" charset="0"/>
              </a:rPr>
              <a:t>&gt;.</a:t>
            </a:r>
          </a:p>
          <a:p>
            <a:pPr marL="171450" indent="-171450">
              <a:buFont typeface="Arial" pitchFamily="34" charset="0"/>
              <a:buChar char="•"/>
              <a:defRPr/>
            </a:pPr>
            <a:r>
              <a:rPr lang="en-AU" sz="900" dirty="0">
                <a:latin typeface="Arial" pitchFamily="34" charset="0"/>
                <a:cs typeface="Arial" pitchFamily="34" charset="0"/>
              </a:rPr>
              <a:t>OECD 2012, </a:t>
            </a:r>
            <a:r>
              <a:rPr lang="en-AU" sz="900" i="1" dirty="0">
                <a:latin typeface="Arial" pitchFamily="34" charset="0"/>
                <a:cs typeface="Arial" pitchFamily="34" charset="0"/>
              </a:rPr>
              <a:t>Teaching in focus</a:t>
            </a:r>
            <a:r>
              <a:rPr lang="en-AU" sz="900" dirty="0">
                <a:latin typeface="Arial" pitchFamily="34" charset="0"/>
                <a:cs typeface="Arial" pitchFamily="34" charset="0"/>
              </a:rPr>
              <a:t>,</a:t>
            </a:r>
            <a:r>
              <a:rPr lang="en-AU" sz="900" i="1" dirty="0">
                <a:latin typeface="Arial" pitchFamily="34" charset="0"/>
                <a:cs typeface="Arial" pitchFamily="34" charset="0"/>
              </a:rPr>
              <a:t> </a:t>
            </a:r>
            <a:r>
              <a:rPr lang="en-AU" sz="900" dirty="0">
                <a:latin typeface="Arial" pitchFamily="34" charset="0"/>
                <a:cs typeface="Arial" pitchFamily="34" charset="0"/>
              </a:rPr>
              <a:t>viewed 30 November 2012, &lt;</a:t>
            </a:r>
            <a:r>
              <a:rPr lang="en-AU" sz="900" u="sng" dirty="0">
                <a:latin typeface="Arial" pitchFamily="34" charset="0"/>
                <a:cs typeface="Arial" pitchFamily="34" charset="0"/>
                <a:hlinkClick r:id="rId11"/>
              </a:rPr>
              <a:t>http://www.oecd.org/edu/preschoolandschool/50446648.pdf</a:t>
            </a:r>
            <a:r>
              <a:rPr lang="en-AU" sz="900" dirty="0">
                <a:latin typeface="Arial" pitchFamily="34" charset="0"/>
                <a:cs typeface="Arial" pitchFamily="34" charset="0"/>
              </a:rPr>
              <a:t>&gt;.</a:t>
            </a:r>
            <a:endParaRPr lang="en-AU" sz="900" dirty="0" smtClean="0">
              <a:latin typeface="Arial" pitchFamily="34" charset="0"/>
              <a:cs typeface="Arial" pitchFamily="34" charset="0"/>
            </a:endParaRPr>
          </a:p>
          <a:p>
            <a:pPr marL="228600" indent="-228600">
              <a:buFont typeface="+mj-lt"/>
              <a:buAutoNum type="arabicPeriod"/>
              <a:defRPr/>
            </a:pPr>
            <a:endParaRPr lang="en-AU" sz="900" dirty="0">
              <a:latin typeface="Arial" pitchFamily="34" charset="0"/>
              <a:cs typeface="Arial" pitchFamily="34" charset="0"/>
            </a:endParaRPr>
          </a:p>
          <a:p>
            <a:pPr>
              <a:defRPr/>
            </a:pPr>
            <a:endParaRPr lang="en-AU" sz="900" dirty="0">
              <a:latin typeface="Arial" pitchFamily="34" charset="0"/>
              <a:cs typeface="Arial" pitchFamily="34" charset="0"/>
            </a:endParaRPr>
          </a:p>
          <a:p>
            <a:pPr>
              <a:defRPr/>
            </a:pPr>
            <a:endParaRPr lang="en-AU" sz="9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D3AD0788-40AF-445D-B936-4FFF01E81DF9}" type="slidenum">
              <a:rPr lang="en-AU">
                <a:solidFill>
                  <a:prstClr val="black"/>
                </a:solidFill>
              </a:rPr>
              <a:pPr/>
              <a:t>21</a:t>
            </a:fld>
            <a:endParaRPr lang="en-AU" dirty="0">
              <a:solidFill>
                <a:prstClr val="black"/>
              </a:solidFill>
            </a:endParaRPr>
          </a:p>
        </p:txBody>
      </p:sp>
    </p:spTree>
    <p:extLst>
      <p:ext uri="{BB962C8B-B14F-4D97-AF65-F5344CB8AC3E}">
        <p14:creationId xmlns:p14="http://schemas.microsoft.com/office/powerpoint/2010/main" val="600699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361CBB56-7606-405B-814D-580AF3E19F71}" type="datetimeFigureOut">
              <a:rPr lang="en-AU" smtClean="0">
                <a:solidFill>
                  <a:prstClr val="black">
                    <a:tint val="75000"/>
                  </a:prstClr>
                </a:solidFill>
              </a:rPr>
              <a:pPr/>
              <a:t>17/04/2014</a:t>
            </a:fld>
            <a:endParaRPr lang="en-AU"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AU"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9F52672-3A4D-438C-8684-F40D75C9AA91}" type="slidenum">
              <a:rPr lang="en-AU" smtClean="0">
                <a:solidFill>
                  <a:prstClr val="black">
                    <a:tint val="75000"/>
                  </a:prstClr>
                </a:solidFill>
              </a:rPr>
              <a:pPr/>
              <a:t>‹#›</a:t>
            </a:fld>
            <a:endParaRPr lang="en-AU" dirty="0">
              <a:solidFill>
                <a:prstClr val="black">
                  <a:tint val="75000"/>
                </a:prstClr>
              </a:solidFill>
            </a:endParaRPr>
          </a:p>
        </p:txBody>
      </p:sp>
    </p:spTree>
    <p:extLst>
      <p:ext uri="{BB962C8B-B14F-4D97-AF65-F5344CB8AC3E}">
        <p14:creationId xmlns:p14="http://schemas.microsoft.com/office/powerpoint/2010/main" val="3609830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361CBB56-7606-405B-814D-580AF3E19F71}" type="datetimeFigureOut">
              <a:rPr lang="en-AU" smtClean="0">
                <a:solidFill>
                  <a:prstClr val="black">
                    <a:tint val="75000"/>
                  </a:prstClr>
                </a:solidFill>
              </a:rPr>
              <a:pPr/>
              <a:t>17/04/2014</a:t>
            </a:fld>
            <a:endParaRPr lang="en-AU"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AU"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9F52672-3A4D-438C-8684-F40D75C9AA91}" type="slidenum">
              <a:rPr lang="en-AU" smtClean="0">
                <a:solidFill>
                  <a:prstClr val="black">
                    <a:tint val="75000"/>
                  </a:prstClr>
                </a:solidFill>
              </a:rPr>
              <a:pPr/>
              <a:t>‹#›</a:t>
            </a:fld>
            <a:endParaRPr lang="en-AU" dirty="0">
              <a:solidFill>
                <a:prstClr val="black">
                  <a:tint val="75000"/>
                </a:prstClr>
              </a:solidFill>
            </a:endParaRPr>
          </a:p>
        </p:txBody>
      </p:sp>
    </p:spTree>
    <p:extLst>
      <p:ext uri="{BB962C8B-B14F-4D97-AF65-F5344CB8AC3E}">
        <p14:creationId xmlns:p14="http://schemas.microsoft.com/office/powerpoint/2010/main" val="3588208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1CBB56-7606-405B-814D-580AF3E19F71}" type="datetimeFigureOut">
              <a:rPr lang="en-AU" smtClean="0">
                <a:solidFill>
                  <a:prstClr val="black">
                    <a:tint val="75000"/>
                  </a:prstClr>
                </a:solidFill>
              </a:rPr>
              <a:pPr/>
              <a:t>17/04/2014</a:t>
            </a:fld>
            <a:endParaRPr lang="en-AU"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AU"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9F52672-3A4D-438C-8684-F40D75C9AA91}" type="slidenum">
              <a:rPr lang="en-AU" smtClean="0">
                <a:solidFill>
                  <a:prstClr val="black">
                    <a:tint val="75000"/>
                  </a:prstClr>
                </a:solidFill>
              </a:rPr>
              <a:pPr/>
              <a:t>‹#›</a:t>
            </a:fld>
            <a:endParaRPr lang="en-AU" dirty="0">
              <a:solidFill>
                <a:prstClr val="black">
                  <a:tint val="75000"/>
                </a:prstClr>
              </a:solidFill>
            </a:endParaRPr>
          </a:p>
        </p:txBody>
      </p:sp>
    </p:spTree>
    <p:extLst>
      <p:ext uri="{BB962C8B-B14F-4D97-AF65-F5344CB8AC3E}">
        <p14:creationId xmlns:p14="http://schemas.microsoft.com/office/powerpoint/2010/main" val="542226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361CBB56-7606-405B-814D-580AF3E19F71}" type="datetimeFigureOut">
              <a:rPr lang="en-AU" smtClean="0">
                <a:solidFill>
                  <a:prstClr val="black">
                    <a:tint val="75000"/>
                  </a:prstClr>
                </a:solidFill>
              </a:rPr>
              <a:pPr/>
              <a:t>17/04/2014</a:t>
            </a:fld>
            <a:endParaRPr lang="en-AU"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AU"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9F52672-3A4D-438C-8684-F40D75C9AA91}" type="slidenum">
              <a:rPr lang="en-AU" smtClean="0">
                <a:solidFill>
                  <a:prstClr val="black">
                    <a:tint val="75000"/>
                  </a:prstClr>
                </a:solidFill>
              </a:rPr>
              <a:pPr/>
              <a:t>‹#›</a:t>
            </a:fld>
            <a:endParaRPr lang="en-AU" dirty="0">
              <a:solidFill>
                <a:prstClr val="black">
                  <a:tint val="75000"/>
                </a:prstClr>
              </a:solidFill>
            </a:endParaRPr>
          </a:p>
        </p:txBody>
      </p:sp>
    </p:spTree>
    <p:extLst>
      <p:ext uri="{BB962C8B-B14F-4D97-AF65-F5344CB8AC3E}">
        <p14:creationId xmlns:p14="http://schemas.microsoft.com/office/powerpoint/2010/main" val="2482479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361CBB56-7606-405B-814D-580AF3E19F71}" type="datetimeFigureOut">
              <a:rPr lang="en-AU" smtClean="0">
                <a:solidFill>
                  <a:prstClr val="black">
                    <a:tint val="75000"/>
                  </a:prstClr>
                </a:solidFill>
              </a:rPr>
              <a:pPr/>
              <a:t>17/04/2014</a:t>
            </a:fld>
            <a:endParaRPr lang="en-AU"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AU"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79F52672-3A4D-438C-8684-F40D75C9AA91}" type="slidenum">
              <a:rPr lang="en-AU" smtClean="0">
                <a:solidFill>
                  <a:prstClr val="black">
                    <a:tint val="75000"/>
                  </a:prstClr>
                </a:solidFill>
              </a:rPr>
              <a:pPr/>
              <a:t>‹#›</a:t>
            </a:fld>
            <a:endParaRPr lang="en-AU" dirty="0">
              <a:solidFill>
                <a:prstClr val="black">
                  <a:tint val="75000"/>
                </a:prstClr>
              </a:solidFill>
            </a:endParaRPr>
          </a:p>
        </p:txBody>
      </p:sp>
    </p:spTree>
    <p:extLst>
      <p:ext uri="{BB962C8B-B14F-4D97-AF65-F5344CB8AC3E}">
        <p14:creationId xmlns:p14="http://schemas.microsoft.com/office/powerpoint/2010/main" val="135031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361CBB56-7606-405B-814D-580AF3E19F71}" type="datetimeFigureOut">
              <a:rPr lang="en-AU" smtClean="0">
                <a:solidFill>
                  <a:prstClr val="black">
                    <a:tint val="75000"/>
                  </a:prstClr>
                </a:solidFill>
              </a:rPr>
              <a:pPr/>
              <a:t>17/04/2014</a:t>
            </a:fld>
            <a:endParaRPr lang="en-AU"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AU"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79F52672-3A4D-438C-8684-F40D75C9AA91}" type="slidenum">
              <a:rPr lang="en-AU" smtClean="0">
                <a:solidFill>
                  <a:prstClr val="black">
                    <a:tint val="75000"/>
                  </a:prstClr>
                </a:solidFill>
              </a:rPr>
              <a:pPr/>
              <a:t>‹#›</a:t>
            </a:fld>
            <a:endParaRPr lang="en-AU" dirty="0">
              <a:solidFill>
                <a:prstClr val="black">
                  <a:tint val="75000"/>
                </a:prstClr>
              </a:solidFill>
            </a:endParaRPr>
          </a:p>
        </p:txBody>
      </p:sp>
    </p:spTree>
    <p:extLst>
      <p:ext uri="{BB962C8B-B14F-4D97-AF65-F5344CB8AC3E}">
        <p14:creationId xmlns:p14="http://schemas.microsoft.com/office/powerpoint/2010/main" val="1014314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1CBB56-7606-405B-814D-580AF3E19F71}" type="datetimeFigureOut">
              <a:rPr lang="en-AU" smtClean="0">
                <a:solidFill>
                  <a:prstClr val="black">
                    <a:tint val="75000"/>
                  </a:prstClr>
                </a:solidFill>
              </a:rPr>
              <a:pPr/>
              <a:t>17/04/2014</a:t>
            </a:fld>
            <a:endParaRPr lang="en-AU"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AU"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79F52672-3A4D-438C-8684-F40D75C9AA91}" type="slidenum">
              <a:rPr lang="en-AU" smtClean="0">
                <a:solidFill>
                  <a:prstClr val="black">
                    <a:tint val="75000"/>
                  </a:prstClr>
                </a:solidFill>
              </a:rPr>
              <a:pPr/>
              <a:t>‹#›</a:t>
            </a:fld>
            <a:endParaRPr lang="en-AU" dirty="0">
              <a:solidFill>
                <a:prstClr val="black">
                  <a:tint val="75000"/>
                </a:prstClr>
              </a:solidFill>
            </a:endParaRPr>
          </a:p>
        </p:txBody>
      </p:sp>
    </p:spTree>
    <p:extLst>
      <p:ext uri="{BB962C8B-B14F-4D97-AF65-F5344CB8AC3E}">
        <p14:creationId xmlns:p14="http://schemas.microsoft.com/office/powerpoint/2010/main" val="3052814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1CBB56-7606-405B-814D-580AF3E19F71}" type="datetimeFigureOut">
              <a:rPr lang="en-AU" smtClean="0">
                <a:solidFill>
                  <a:prstClr val="black">
                    <a:tint val="75000"/>
                  </a:prstClr>
                </a:solidFill>
              </a:rPr>
              <a:pPr/>
              <a:t>17/04/2014</a:t>
            </a:fld>
            <a:endParaRPr lang="en-AU"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AU"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9F52672-3A4D-438C-8684-F40D75C9AA91}" type="slidenum">
              <a:rPr lang="en-AU" smtClean="0">
                <a:solidFill>
                  <a:prstClr val="black">
                    <a:tint val="75000"/>
                  </a:prstClr>
                </a:solidFill>
              </a:rPr>
              <a:pPr/>
              <a:t>‹#›</a:t>
            </a:fld>
            <a:endParaRPr lang="en-AU" dirty="0">
              <a:solidFill>
                <a:prstClr val="black">
                  <a:tint val="75000"/>
                </a:prstClr>
              </a:solidFill>
            </a:endParaRPr>
          </a:p>
        </p:txBody>
      </p:sp>
    </p:spTree>
    <p:extLst>
      <p:ext uri="{BB962C8B-B14F-4D97-AF65-F5344CB8AC3E}">
        <p14:creationId xmlns:p14="http://schemas.microsoft.com/office/powerpoint/2010/main" val="1811657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1CBB56-7606-405B-814D-580AF3E19F71}" type="datetimeFigureOut">
              <a:rPr lang="en-AU" smtClean="0">
                <a:solidFill>
                  <a:prstClr val="black">
                    <a:tint val="75000"/>
                  </a:prstClr>
                </a:solidFill>
              </a:rPr>
              <a:pPr/>
              <a:t>17/04/2014</a:t>
            </a:fld>
            <a:endParaRPr lang="en-AU"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AU"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9F52672-3A4D-438C-8684-F40D75C9AA91}" type="slidenum">
              <a:rPr lang="en-AU" smtClean="0">
                <a:solidFill>
                  <a:prstClr val="black">
                    <a:tint val="75000"/>
                  </a:prstClr>
                </a:solidFill>
              </a:rPr>
              <a:pPr/>
              <a:t>‹#›</a:t>
            </a:fld>
            <a:endParaRPr lang="en-AU" dirty="0">
              <a:solidFill>
                <a:prstClr val="black">
                  <a:tint val="75000"/>
                </a:prstClr>
              </a:solidFill>
            </a:endParaRPr>
          </a:p>
        </p:txBody>
      </p:sp>
    </p:spTree>
    <p:extLst>
      <p:ext uri="{BB962C8B-B14F-4D97-AF65-F5344CB8AC3E}">
        <p14:creationId xmlns:p14="http://schemas.microsoft.com/office/powerpoint/2010/main" val="3618116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361CBB56-7606-405B-814D-580AF3E19F71}" type="datetimeFigureOut">
              <a:rPr lang="en-AU" smtClean="0">
                <a:solidFill>
                  <a:prstClr val="black">
                    <a:tint val="75000"/>
                  </a:prstClr>
                </a:solidFill>
              </a:rPr>
              <a:pPr/>
              <a:t>17/04/2014</a:t>
            </a:fld>
            <a:endParaRPr lang="en-AU"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AU"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9F52672-3A4D-438C-8684-F40D75C9AA91}" type="slidenum">
              <a:rPr lang="en-AU" smtClean="0">
                <a:solidFill>
                  <a:prstClr val="black">
                    <a:tint val="75000"/>
                  </a:prstClr>
                </a:solidFill>
              </a:rPr>
              <a:pPr/>
              <a:t>‹#›</a:t>
            </a:fld>
            <a:endParaRPr lang="en-AU" dirty="0">
              <a:solidFill>
                <a:prstClr val="black">
                  <a:tint val="75000"/>
                </a:prstClr>
              </a:solidFill>
            </a:endParaRPr>
          </a:p>
        </p:txBody>
      </p:sp>
    </p:spTree>
    <p:extLst>
      <p:ext uri="{BB962C8B-B14F-4D97-AF65-F5344CB8AC3E}">
        <p14:creationId xmlns:p14="http://schemas.microsoft.com/office/powerpoint/2010/main" val="2981367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361CBB56-7606-405B-814D-580AF3E19F71}" type="datetimeFigureOut">
              <a:rPr lang="en-AU" smtClean="0">
                <a:solidFill>
                  <a:prstClr val="black">
                    <a:tint val="75000"/>
                  </a:prstClr>
                </a:solidFill>
              </a:rPr>
              <a:pPr/>
              <a:t>17/04/2014</a:t>
            </a:fld>
            <a:endParaRPr lang="en-AU"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AU"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9F52672-3A4D-438C-8684-F40D75C9AA91}" type="slidenum">
              <a:rPr lang="en-AU" smtClean="0">
                <a:solidFill>
                  <a:prstClr val="black">
                    <a:tint val="75000"/>
                  </a:prstClr>
                </a:solidFill>
              </a:rPr>
              <a:pPr/>
              <a:t>‹#›</a:t>
            </a:fld>
            <a:endParaRPr lang="en-AU" dirty="0">
              <a:solidFill>
                <a:prstClr val="black">
                  <a:tint val="75000"/>
                </a:prstClr>
              </a:solidFill>
            </a:endParaRPr>
          </a:p>
        </p:txBody>
      </p:sp>
    </p:spTree>
    <p:extLst>
      <p:ext uri="{BB962C8B-B14F-4D97-AF65-F5344CB8AC3E}">
        <p14:creationId xmlns:p14="http://schemas.microsoft.com/office/powerpoint/2010/main" val="31636599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3600" b="0" i="0">
                <a:solidFill>
                  <a:schemeClr val="bg1"/>
                </a:solidFill>
                <a:latin typeface="Arial"/>
              </a:defRPr>
            </a:lvl1pPr>
          </a:lstStyle>
          <a:p>
            <a:r>
              <a:rPr lang="en-AU" dirty="0" smtClean="0"/>
              <a:t>Click to edit Master title style</a:t>
            </a:r>
            <a:endParaRPr lang="en-US" dirty="0"/>
          </a:p>
        </p:txBody>
      </p:sp>
      <p:sp>
        <p:nvSpPr>
          <p:cNvPr id="4" name="Date Placeholder 3"/>
          <p:cNvSpPr>
            <a:spLocks noGrp="1"/>
          </p:cNvSpPr>
          <p:nvPr>
            <p:ph type="dt" sz="half" idx="10"/>
          </p:nvPr>
        </p:nvSpPr>
        <p:spPr/>
        <p:txBody>
          <a:bodyPr/>
          <a:lstStyle/>
          <a:p>
            <a:fld id="{4FAEDB97-A13E-7447-89A5-EC6AC6D583DD}" type="datetimeFigureOut">
              <a:rPr lang="en-US" smtClean="0">
                <a:solidFill>
                  <a:prstClr val="black">
                    <a:tint val="75000"/>
                  </a:prstClr>
                </a:solidFill>
              </a:rPr>
              <a:pPr/>
              <a:t>4/17/2014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2E2813E-13D4-9D4A-AC66-CA76820FDC6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375640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3600" b="0" i="0">
                <a:solidFill>
                  <a:schemeClr val="bg1"/>
                </a:solidFill>
                <a:latin typeface="Arial"/>
              </a:defRPr>
            </a:lvl1pPr>
          </a:lstStyle>
          <a:p>
            <a:r>
              <a:rPr lang="en-AU" dirty="0" smtClean="0"/>
              <a:t>Click to edit Master title style</a:t>
            </a:r>
            <a:endParaRPr lang="en-US" dirty="0"/>
          </a:p>
        </p:txBody>
      </p:sp>
      <p:sp>
        <p:nvSpPr>
          <p:cNvPr id="4" name="Date Placeholder 3"/>
          <p:cNvSpPr>
            <a:spLocks noGrp="1"/>
          </p:cNvSpPr>
          <p:nvPr>
            <p:ph type="dt" sz="half" idx="10"/>
          </p:nvPr>
        </p:nvSpPr>
        <p:spPr/>
        <p:txBody>
          <a:bodyPr/>
          <a:lstStyle/>
          <a:p>
            <a:fld id="{4FAEDB97-A13E-7447-89A5-EC6AC6D583DD}" type="datetimeFigureOut">
              <a:rPr lang="en-US" smtClean="0">
                <a:solidFill>
                  <a:prstClr val="black">
                    <a:tint val="75000"/>
                  </a:prstClr>
                </a:solidFill>
              </a:rPr>
              <a:pPr/>
              <a:t>4/17/2014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2E2813E-13D4-9D4A-AC66-CA76820FDC6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93471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91482"/>
            <a:ext cx="8229600" cy="1143000"/>
          </a:xfrm>
        </p:spPr>
        <p:txBody>
          <a:bodyPr>
            <a:normAutofit/>
          </a:bodyPr>
          <a:lstStyle>
            <a:lvl1pPr>
              <a:defRPr sz="2800">
                <a:ln>
                  <a:solidFill>
                    <a:srgbClr val="007481"/>
                  </a:solidFill>
                </a:ln>
                <a:solidFill>
                  <a:srgbClr val="007481"/>
                </a:solidFill>
                <a:latin typeface="Arial"/>
                <a:cs typeface="Arial"/>
              </a:defRPr>
            </a:lvl1pPr>
          </a:lstStyle>
          <a:p>
            <a:r>
              <a:rPr lang="en-AU" dirty="0" smtClean="0"/>
              <a:t>Click to edit Master title style</a:t>
            </a:r>
            <a:endParaRPr lang="en-US" dirty="0"/>
          </a:p>
        </p:txBody>
      </p:sp>
      <p:sp>
        <p:nvSpPr>
          <p:cNvPr id="3" name="Content Placeholder 2"/>
          <p:cNvSpPr>
            <a:spLocks noGrp="1"/>
          </p:cNvSpPr>
          <p:nvPr>
            <p:ph idx="1"/>
          </p:nvPr>
        </p:nvSpPr>
        <p:spPr>
          <a:xfrm>
            <a:off x="457200" y="2308578"/>
            <a:ext cx="8229600" cy="3817585"/>
          </a:xfrm>
        </p:spPr>
        <p:txBody>
          <a:bodyPr/>
          <a:lstStyle>
            <a:lvl1pPr>
              <a:defRPr sz="2400" b="0" i="0">
                <a:solidFill>
                  <a:schemeClr val="tx1">
                    <a:lumMod val="75000"/>
                    <a:lumOff val="25000"/>
                  </a:schemeClr>
                </a:solidFill>
                <a:latin typeface="Arial"/>
                <a:cs typeface="Arial"/>
              </a:defRPr>
            </a:lvl1pPr>
            <a:lvl2pPr>
              <a:defRPr sz="2200" b="0" i="0">
                <a:solidFill>
                  <a:schemeClr val="tx1">
                    <a:lumMod val="75000"/>
                    <a:lumOff val="25000"/>
                  </a:schemeClr>
                </a:solidFill>
                <a:latin typeface="Arial"/>
                <a:cs typeface="Arial"/>
              </a:defRPr>
            </a:lvl2pPr>
            <a:lvl3pPr>
              <a:defRPr sz="2000" b="0" i="0">
                <a:solidFill>
                  <a:schemeClr val="tx1">
                    <a:lumMod val="75000"/>
                    <a:lumOff val="25000"/>
                  </a:schemeClr>
                </a:solidFill>
                <a:latin typeface="Arial"/>
                <a:cs typeface="Arial"/>
              </a:defRPr>
            </a:lvl3pPr>
            <a:lvl4pPr>
              <a:defRPr sz="2000" b="0" i="0">
                <a:solidFill>
                  <a:schemeClr val="tx1">
                    <a:lumMod val="75000"/>
                    <a:lumOff val="25000"/>
                  </a:schemeClr>
                </a:solidFill>
                <a:latin typeface="Arial"/>
                <a:cs typeface="Arial"/>
              </a:defRPr>
            </a:lvl4pPr>
            <a:lvl5pPr>
              <a:defRPr sz="2000" b="0" i="0">
                <a:solidFill>
                  <a:schemeClr val="tx1">
                    <a:lumMod val="75000"/>
                    <a:lumOff val="25000"/>
                  </a:schemeClr>
                </a:solidFill>
                <a:latin typeface="Arial"/>
                <a:cs typeface="Arial"/>
              </a:defRPr>
            </a:lvl5pPr>
          </a:lstStyle>
          <a:p>
            <a:pPr lvl="0"/>
            <a:r>
              <a:rPr lang="en-AU" dirty="0" smtClean="0"/>
              <a:t>Click to edit Master text styles</a:t>
            </a:r>
          </a:p>
          <a:p>
            <a:pPr lvl="1"/>
            <a:r>
              <a:rPr lang="en-AU" dirty="0" smtClean="0"/>
              <a:t>Second level</a:t>
            </a:r>
          </a:p>
          <a:p>
            <a:pPr lvl="2"/>
            <a:r>
              <a:rPr lang="en-AU" dirty="0" smtClean="0"/>
              <a:t>Third level</a:t>
            </a:r>
          </a:p>
          <a:p>
            <a:pPr lvl="3"/>
            <a:r>
              <a:rPr lang="en-AU" dirty="0" smtClean="0"/>
              <a:t>Fourth level</a:t>
            </a:r>
          </a:p>
          <a:p>
            <a:pPr lvl="4"/>
            <a:r>
              <a:rPr lang="en-AU" dirty="0" smtClean="0"/>
              <a:t>Fifth level</a:t>
            </a:r>
            <a:endParaRPr lang="en-US" dirty="0"/>
          </a:p>
        </p:txBody>
      </p:sp>
      <p:sp>
        <p:nvSpPr>
          <p:cNvPr id="4" name="Date Placeholder 3"/>
          <p:cNvSpPr>
            <a:spLocks noGrp="1"/>
          </p:cNvSpPr>
          <p:nvPr>
            <p:ph type="dt" sz="half" idx="10"/>
          </p:nvPr>
        </p:nvSpPr>
        <p:spPr/>
        <p:txBody>
          <a:bodyPr/>
          <a:lstStyle/>
          <a:p>
            <a:fld id="{4FAEDB97-A13E-7447-89A5-EC6AC6D583DD}" type="datetimeFigureOut">
              <a:rPr lang="en-US" smtClean="0">
                <a:solidFill>
                  <a:prstClr val="black">
                    <a:tint val="75000"/>
                  </a:prstClr>
                </a:solidFill>
              </a:rPr>
              <a:pPr/>
              <a:t>4/17/2014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2E2813E-13D4-9D4A-AC66-CA76820FDC6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474404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4FAEDB97-A13E-7447-89A5-EC6AC6D583DD}" type="datetimeFigureOut">
              <a:rPr lang="en-US" smtClean="0">
                <a:solidFill>
                  <a:prstClr val="black">
                    <a:tint val="75000"/>
                  </a:prstClr>
                </a:solidFill>
              </a:rPr>
              <a:pPr/>
              <a:t>4/17/2014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2E2813E-13D4-9D4A-AC66-CA76820FDC6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579106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Date Placeholder 4"/>
          <p:cNvSpPr>
            <a:spLocks noGrp="1"/>
          </p:cNvSpPr>
          <p:nvPr>
            <p:ph type="dt" sz="half" idx="10"/>
          </p:nvPr>
        </p:nvSpPr>
        <p:spPr/>
        <p:txBody>
          <a:bodyPr/>
          <a:lstStyle/>
          <a:p>
            <a:fld id="{4FAEDB97-A13E-7447-89A5-EC6AC6D583DD}" type="datetimeFigureOut">
              <a:rPr lang="en-US" smtClean="0">
                <a:solidFill>
                  <a:prstClr val="black">
                    <a:tint val="75000"/>
                  </a:prstClr>
                </a:solidFill>
              </a:rPr>
              <a:pPr/>
              <a:t>4/17/2014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2E2813E-13D4-9D4A-AC66-CA76820FDC6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465772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Date Placeholder 6"/>
          <p:cNvSpPr>
            <a:spLocks noGrp="1"/>
          </p:cNvSpPr>
          <p:nvPr>
            <p:ph type="dt" sz="half" idx="10"/>
          </p:nvPr>
        </p:nvSpPr>
        <p:spPr/>
        <p:txBody>
          <a:bodyPr/>
          <a:lstStyle/>
          <a:p>
            <a:fld id="{4FAEDB97-A13E-7447-89A5-EC6AC6D583DD}" type="datetimeFigureOut">
              <a:rPr lang="en-US" smtClean="0">
                <a:solidFill>
                  <a:prstClr val="black">
                    <a:tint val="75000"/>
                  </a:prstClr>
                </a:solidFill>
              </a:rPr>
              <a:pPr/>
              <a:t>4/17/2014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2E2813E-13D4-9D4A-AC66-CA76820FDC6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254787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Date Placeholder 2"/>
          <p:cNvSpPr>
            <a:spLocks noGrp="1"/>
          </p:cNvSpPr>
          <p:nvPr>
            <p:ph type="dt" sz="half" idx="10"/>
          </p:nvPr>
        </p:nvSpPr>
        <p:spPr/>
        <p:txBody>
          <a:bodyPr/>
          <a:lstStyle/>
          <a:p>
            <a:fld id="{4FAEDB97-A13E-7447-89A5-EC6AC6D583DD}" type="datetimeFigureOut">
              <a:rPr lang="en-US" smtClean="0">
                <a:solidFill>
                  <a:prstClr val="black">
                    <a:tint val="75000"/>
                  </a:prstClr>
                </a:solidFill>
              </a:rPr>
              <a:pPr/>
              <a:t>4/17/2014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2E2813E-13D4-9D4A-AC66-CA76820FDC6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045595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AEDB97-A13E-7447-89A5-EC6AC6D583DD}" type="datetimeFigureOut">
              <a:rPr lang="en-US" smtClean="0">
                <a:solidFill>
                  <a:prstClr val="black">
                    <a:tint val="75000"/>
                  </a:prstClr>
                </a:solidFill>
              </a:rPr>
              <a:pPr/>
              <a:t>4/17/2014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2E2813E-13D4-9D4A-AC66-CA76820FDC6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986652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4FAEDB97-A13E-7447-89A5-EC6AC6D583DD}" type="datetimeFigureOut">
              <a:rPr lang="en-US" smtClean="0">
                <a:solidFill>
                  <a:prstClr val="black">
                    <a:tint val="75000"/>
                  </a:prstClr>
                </a:solidFill>
              </a:rPr>
              <a:pPr/>
              <a:t>4/17/2014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2E2813E-13D4-9D4A-AC66-CA76820FDC6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914858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4FAEDB97-A13E-7447-89A5-EC6AC6D583DD}" type="datetimeFigureOut">
              <a:rPr lang="en-US" smtClean="0">
                <a:solidFill>
                  <a:prstClr val="black">
                    <a:tint val="75000"/>
                  </a:prstClr>
                </a:solidFill>
              </a:rPr>
              <a:pPr/>
              <a:t>4/17/2014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2E2813E-13D4-9D4A-AC66-CA76820FDC6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431125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4FAEDB97-A13E-7447-89A5-EC6AC6D583DD}" type="datetimeFigureOut">
              <a:rPr lang="en-US" smtClean="0">
                <a:solidFill>
                  <a:prstClr val="black">
                    <a:tint val="75000"/>
                  </a:prstClr>
                </a:solidFill>
              </a:rPr>
              <a:pPr/>
              <a:t>4/17/2014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2E2813E-13D4-9D4A-AC66-CA76820FDC6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562911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4FAEDB97-A13E-7447-89A5-EC6AC6D583DD}" type="datetimeFigureOut">
              <a:rPr lang="en-US" smtClean="0">
                <a:solidFill>
                  <a:prstClr val="black">
                    <a:tint val="75000"/>
                  </a:prstClr>
                </a:solidFill>
              </a:rPr>
              <a:pPr/>
              <a:t>4/17/2014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2E2813E-13D4-9D4A-AC66-CA76820FDC6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70196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1CBB56-7606-405B-814D-580AF3E19F71}" type="datetimeFigureOut">
              <a:rPr lang="en-AU" smtClean="0">
                <a:solidFill>
                  <a:prstClr val="black">
                    <a:tint val="75000"/>
                  </a:prstClr>
                </a:solidFill>
              </a:rPr>
              <a:pPr/>
              <a:t>17/04/2014</a:t>
            </a:fld>
            <a:endParaRPr lang="en-AU"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F52672-3A4D-438C-8684-F40D75C9AA91}" type="slidenum">
              <a:rPr lang="en-AU" smtClean="0">
                <a:solidFill>
                  <a:prstClr val="black">
                    <a:tint val="75000"/>
                  </a:prstClr>
                </a:solidFill>
              </a:rPr>
              <a:pPr/>
              <a:t>‹#›</a:t>
            </a:fld>
            <a:endParaRPr lang="en-AU" dirty="0">
              <a:solidFill>
                <a:prstClr val="black">
                  <a:tint val="75000"/>
                </a:prstClr>
              </a:solidFill>
            </a:endParaRPr>
          </a:p>
        </p:txBody>
      </p:sp>
    </p:spTree>
    <p:extLst>
      <p:ext uri="{BB962C8B-B14F-4D97-AF65-F5344CB8AC3E}">
        <p14:creationId xmlns:p14="http://schemas.microsoft.com/office/powerpoint/2010/main" val="21035372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13" cstate="prin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AU"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AU" dirty="0" smtClean="0"/>
              <a:t>Click to edit Master text styles</a:t>
            </a:r>
          </a:p>
          <a:p>
            <a:pPr lvl="1"/>
            <a:r>
              <a:rPr lang="en-AU" dirty="0" smtClean="0"/>
              <a:t>Second level</a:t>
            </a:r>
          </a:p>
          <a:p>
            <a:pPr lvl="2"/>
            <a:r>
              <a:rPr lang="en-AU" dirty="0" smtClean="0"/>
              <a:t>Third level</a:t>
            </a:r>
          </a:p>
          <a:p>
            <a:pPr lvl="3"/>
            <a:r>
              <a:rPr lang="en-AU" dirty="0" smtClean="0"/>
              <a:t>Fourth level</a:t>
            </a:r>
          </a:p>
          <a:p>
            <a:pPr lvl="4"/>
            <a:r>
              <a:rPr lang="en-AU"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4FAEDB97-A13E-7447-89A5-EC6AC6D583DD}" type="datetimeFigureOut">
              <a:rPr lang="en-US" smtClean="0">
                <a:solidFill>
                  <a:prstClr val="black">
                    <a:tint val="75000"/>
                  </a:prstClr>
                </a:solidFill>
              </a:rPr>
              <a:pPr defTabSz="457200"/>
              <a:t>4/17/2014</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22E2813E-13D4-9D4A-AC66-CA76820FDC64}" type="slidenum">
              <a:rPr lang="en-US" smtClean="0">
                <a:solidFill>
                  <a:prstClr val="black">
                    <a:tint val="75000"/>
                  </a:prstClr>
                </a:solidFill>
              </a:rPr>
              <a:pPr defTabSz="457200"/>
              <a:t>‹#›</a:t>
            </a:fld>
            <a:endParaRPr lang="en-US" dirty="0">
              <a:solidFill>
                <a:prstClr val="black">
                  <a:tint val="75000"/>
                </a:prstClr>
              </a:solidFill>
            </a:endParaRPr>
          </a:p>
        </p:txBody>
      </p:sp>
    </p:spTree>
    <p:extLst>
      <p:ext uri="{BB962C8B-B14F-4D97-AF65-F5344CB8AC3E}">
        <p14:creationId xmlns:p14="http://schemas.microsoft.com/office/powerpoint/2010/main" val="103448723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Lucida Grande"/>
        <a:buChar char="&gt;"/>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hyperlink" Target="http://www.youtube.com/watch?v=g58uuc9wE10" TargetMode="External"/><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EBxAdngkyH0&amp;feature=youtu.be" TargetMode="External"/><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hyperlink" Target="http://www.youtube.com/watch?v=EjMBxxNaboE" TargetMode="External"/><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hyperlink" Target="aitsl.edu.au" TargetMode="External"/><Relationship Id="rId7"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14.xml"/><Relationship Id="rId6" Type="http://schemas.openxmlformats.org/officeDocument/2006/relationships/hyperlink" Target="youtube.com/aitsleduau" TargetMode="External"/><Relationship Id="rId11" Type="http://schemas.openxmlformats.org/officeDocument/2006/relationships/image" Target="../media/image21.png"/><Relationship Id="rId5" Type="http://schemas.openxmlformats.org/officeDocument/2006/relationships/hyperlink" Target="teacherfeature.aitsl.edu.au" TargetMode="External"/><Relationship Id="rId10" Type="http://schemas.openxmlformats.org/officeDocument/2006/relationships/image" Target="../media/image20.png"/><Relationship Id="rId4" Type="http://schemas.openxmlformats.org/officeDocument/2006/relationships/hyperlink" Target="http://www.newsroom.aitsl.edu.au/" TargetMode="External"/><Relationship Id="rId9"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556792"/>
            <a:ext cx="7772400" cy="1470025"/>
          </a:xfrm>
        </p:spPr>
        <p:txBody>
          <a:bodyPr>
            <a:noAutofit/>
          </a:bodyPr>
          <a:lstStyle/>
          <a:p>
            <a:r>
              <a:rPr lang="en-US" dirty="0" smtClean="0">
                <a:latin typeface="Arial" pitchFamily="34" charset="0"/>
                <a:cs typeface="Arial" pitchFamily="34" charset="0"/>
              </a:rPr>
              <a:t>Australian Teacher Performance and Development Framework</a:t>
            </a:r>
            <a:endParaRPr lang="en-US" dirty="0">
              <a:solidFill>
                <a:srgbClr val="007583"/>
              </a:solidFill>
              <a:latin typeface="Arial" pitchFamily="34" charset="0"/>
              <a:cs typeface="Arial" pitchFamily="34" charset="0"/>
            </a:endParaRPr>
          </a:p>
        </p:txBody>
      </p:sp>
      <p:sp>
        <p:nvSpPr>
          <p:cNvPr id="6" name="Subtitle 5"/>
          <p:cNvSpPr txBox="1">
            <a:spLocks noGrp="1"/>
          </p:cNvSpPr>
          <p:nvPr>
            <p:ph type="subTitle" idx="4294967295"/>
          </p:nvPr>
        </p:nvSpPr>
        <p:spPr>
          <a:xfrm>
            <a:off x="0" y="3645024"/>
            <a:ext cx="9144000" cy="1446550"/>
          </a:xfrm>
          <a:prstGeom prst="rect">
            <a:avLst/>
          </a:prstGeom>
          <a:noFill/>
        </p:spPr>
        <p:txBody>
          <a:bodyPr wrap="square" rtlCol="0">
            <a:spAutoFit/>
          </a:bodyPr>
          <a:lstStyle/>
          <a:p>
            <a:pPr algn="ctr">
              <a:buNone/>
            </a:pPr>
            <a:r>
              <a:rPr lang="en-AU" sz="4400" dirty="0">
                <a:solidFill>
                  <a:schemeClr val="bg1"/>
                </a:solidFill>
                <a:latin typeface="Arial" pitchFamily="34" charset="0"/>
                <a:ea typeface="+mj-ea"/>
                <a:cs typeface="Arial" pitchFamily="34" charset="0"/>
              </a:rPr>
              <a:t>A</a:t>
            </a:r>
            <a:r>
              <a:rPr lang="en-AU" sz="4400" dirty="0" smtClean="0">
                <a:solidFill>
                  <a:schemeClr val="bg1"/>
                </a:solidFill>
                <a:latin typeface="Arial" pitchFamily="34" charset="0"/>
                <a:ea typeface="+mj-ea"/>
                <a:cs typeface="Arial" pitchFamily="34" charset="0"/>
              </a:rPr>
              <a:t>n effective performance and development cycle</a:t>
            </a:r>
          </a:p>
        </p:txBody>
      </p:sp>
    </p:spTree>
    <p:extLst>
      <p:ext uri="{BB962C8B-B14F-4D97-AF65-F5344CB8AC3E}">
        <p14:creationId xmlns:p14="http://schemas.microsoft.com/office/powerpoint/2010/main" val="8219423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9512" y="1124744"/>
            <a:ext cx="8445624" cy="1143000"/>
          </a:xfrm>
        </p:spPr>
        <p:txBody>
          <a:bodyPr>
            <a:noAutofit/>
          </a:bodyPr>
          <a:lstStyle/>
          <a:p>
            <a:pPr algn="l"/>
            <a:r>
              <a:rPr lang="en-AU" sz="3600" dirty="0" smtClean="0">
                <a:solidFill>
                  <a:srgbClr val="007583"/>
                </a:solidFill>
                <a:latin typeface="Arial" pitchFamily="34" charset="0"/>
                <a:cs typeface="Arial" pitchFamily="34" charset="0"/>
              </a:rPr>
              <a:t>Australia aims to be a world leader in education</a:t>
            </a:r>
            <a:endParaRPr lang="en-AU" sz="3600" dirty="0">
              <a:solidFill>
                <a:srgbClr val="007583"/>
              </a:solidFill>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a:buNone/>
            </a:pPr>
            <a:r>
              <a:rPr lang="en-AU" sz="2400" dirty="0" smtClean="0">
                <a:latin typeface="Arial" pitchFamily="34" charset="0"/>
                <a:cs typeface="Arial" pitchFamily="34" charset="0"/>
              </a:rPr>
              <a:t>	</a:t>
            </a:r>
            <a:endParaRPr lang="en-AU" sz="2400" dirty="0">
              <a:latin typeface="Arial" pitchFamily="34" charset="0"/>
              <a:cs typeface="Arial" pitchFamily="34" charset="0"/>
            </a:endParaRPr>
          </a:p>
        </p:txBody>
      </p:sp>
      <p:pic>
        <p:nvPicPr>
          <p:cNvPr id="36866" name="Picture 2" descr="http://upload.wikimedia.org/wikipedia/commons/thumb/7/7d/Australia_(orthographic_projection).svg/270px-Australia_(orthographic_projection).svg.png"/>
          <p:cNvPicPr>
            <a:picLocks noChangeAspect="1" noChangeArrowheads="1"/>
          </p:cNvPicPr>
          <p:nvPr/>
        </p:nvPicPr>
        <p:blipFill>
          <a:blip r:embed="rId3" cstate="print"/>
          <a:srcRect/>
          <a:stretch>
            <a:fillRect/>
          </a:stretch>
        </p:blipFill>
        <p:spPr bwMode="auto">
          <a:xfrm>
            <a:off x="2339752" y="2420888"/>
            <a:ext cx="4165200" cy="4165200"/>
          </a:xfrm>
          <a:prstGeom prst="rect">
            <a:avLst/>
          </a:prstGeom>
          <a:noFill/>
        </p:spPr>
      </p:pic>
    </p:spTree>
    <p:extLst>
      <p:ext uri="{BB962C8B-B14F-4D97-AF65-F5344CB8AC3E}">
        <p14:creationId xmlns:p14="http://schemas.microsoft.com/office/powerpoint/2010/main" val="28298699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943" y="1050878"/>
            <a:ext cx="8817428" cy="1143000"/>
          </a:xfrm>
        </p:spPr>
        <p:txBody>
          <a:bodyPr>
            <a:noAutofit/>
          </a:bodyPr>
          <a:lstStyle/>
          <a:p>
            <a:pPr algn="l"/>
            <a:r>
              <a:rPr lang="en-AU" sz="3600" dirty="0" smtClean="0">
                <a:solidFill>
                  <a:srgbClr val="007583"/>
                </a:solidFill>
                <a:latin typeface="Arial" pitchFamily="34" charset="0"/>
                <a:cs typeface="Arial" pitchFamily="34" charset="0"/>
              </a:rPr>
              <a:t>Performance and development culture</a:t>
            </a:r>
            <a:endParaRPr lang="en-AU" sz="3600" dirty="0">
              <a:solidFill>
                <a:srgbClr val="007583"/>
              </a:solidFill>
              <a:latin typeface="Arial" pitchFamily="34" charset="0"/>
              <a:cs typeface="Arial" pitchFamily="34" charset="0"/>
            </a:endParaRPr>
          </a:p>
        </p:txBody>
      </p:sp>
      <p:pic>
        <p:nvPicPr>
          <p:cNvPr id="6" name="Picture 5" descr="C:\Users\bgazzara\AppData\Local\Microsoft\Windows\Temporary Internet Files\Content.Word\Framework diagram- Performance and development cycle illustration2B.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39952" y="2708920"/>
            <a:ext cx="4761905" cy="3669842"/>
          </a:xfrm>
          <a:prstGeom prst="rect">
            <a:avLst/>
          </a:prstGeom>
          <a:noFill/>
          <a:ln>
            <a:noFill/>
          </a:ln>
        </p:spPr>
      </p:pic>
      <p:sp>
        <p:nvSpPr>
          <p:cNvPr id="3" name="Rectangle 2"/>
          <p:cNvSpPr/>
          <p:nvPr/>
        </p:nvSpPr>
        <p:spPr>
          <a:xfrm>
            <a:off x="182121" y="2358627"/>
            <a:ext cx="4572000" cy="2821285"/>
          </a:xfrm>
          <a:prstGeom prst="rect">
            <a:avLst/>
          </a:prstGeom>
        </p:spPr>
        <p:txBody>
          <a:bodyPr>
            <a:spAutoFit/>
          </a:bodyPr>
          <a:lstStyle/>
          <a:p>
            <a:pPr marL="342900" lvl="0" indent="-342900">
              <a:spcBef>
                <a:spcPts val="1000"/>
              </a:spcBef>
              <a:buClr>
                <a:srgbClr val="007583"/>
              </a:buClr>
              <a:buFont typeface="Arial" pitchFamily="34" charset="0"/>
              <a:buChar char="&gt;"/>
            </a:pPr>
            <a:r>
              <a:rPr lang="en-AU" sz="2400" dirty="0">
                <a:solidFill>
                  <a:prstClr val="black"/>
                </a:solidFill>
                <a:latin typeface="Arial" pitchFamily="34" charset="0"/>
                <a:cs typeface="Arial" pitchFamily="34" charset="0"/>
              </a:rPr>
              <a:t>Focus on </a:t>
            </a:r>
            <a:r>
              <a:rPr lang="en-AU" sz="2400" b="1" dirty="0">
                <a:solidFill>
                  <a:prstClr val="black"/>
                </a:solidFill>
                <a:latin typeface="Arial" pitchFamily="34" charset="0"/>
                <a:cs typeface="Arial" pitchFamily="34" charset="0"/>
              </a:rPr>
              <a:t>student outcomes</a:t>
            </a:r>
          </a:p>
          <a:p>
            <a:pPr marL="342900" lvl="0" indent="-342900">
              <a:spcBef>
                <a:spcPts val="1000"/>
              </a:spcBef>
              <a:buClr>
                <a:srgbClr val="007583"/>
              </a:buClr>
              <a:buFont typeface="Arial" pitchFamily="34" charset="0"/>
              <a:buChar char="&gt;"/>
            </a:pPr>
            <a:r>
              <a:rPr lang="en-AU" sz="2400" dirty="0">
                <a:solidFill>
                  <a:prstClr val="black"/>
                </a:solidFill>
                <a:latin typeface="Arial" pitchFamily="34" charset="0"/>
                <a:cs typeface="Arial" pitchFamily="34" charset="0"/>
              </a:rPr>
              <a:t>A clear understanding of </a:t>
            </a:r>
            <a:r>
              <a:rPr lang="en-AU" sz="2400" b="1" dirty="0">
                <a:solidFill>
                  <a:prstClr val="black"/>
                </a:solidFill>
                <a:latin typeface="Arial" pitchFamily="34" charset="0"/>
                <a:cs typeface="Arial" pitchFamily="34" charset="0"/>
              </a:rPr>
              <a:t>effective teaching</a:t>
            </a:r>
          </a:p>
          <a:p>
            <a:pPr marL="342900" lvl="0" indent="-342900">
              <a:spcBef>
                <a:spcPts val="1000"/>
              </a:spcBef>
              <a:buClr>
                <a:srgbClr val="007583"/>
              </a:buClr>
              <a:buFont typeface="Arial" pitchFamily="34" charset="0"/>
              <a:buChar char="&gt;"/>
            </a:pPr>
            <a:r>
              <a:rPr lang="en-AU" sz="2400" b="1" dirty="0">
                <a:solidFill>
                  <a:prstClr val="black"/>
                </a:solidFill>
                <a:latin typeface="Arial" pitchFamily="34" charset="0"/>
                <a:cs typeface="Arial" pitchFamily="34" charset="0"/>
              </a:rPr>
              <a:t>Leadership</a:t>
            </a:r>
          </a:p>
          <a:p>
            <a:pPr marL="342900" lvl="0" indent="-342900">
              <a:spcBef>
                <a:spcPts val="1000"/>
              </a:spcBef>
              <a:buClr>
                <a:srgbClr val="007583"/>
              </a:buClr>
              <a:buFont typeface="Arial" pitchFamily="34" charset="0"/>
              <a:buChar char="&gt;"/>
            </a:pPr>
            <a:r>
              <a:rPr lang="en-AU" sz="2400" b="1" dirty="0">
                <a:solidFill>
                  <a:prstClr val="black"/>
                </a:solidFill>
                <a:latin typeface="Arial" pitchFamily="34" charset="0"/>
                <a:cs typeface="Arial" pitchFamily="34" charset="0"/>
              </a:rPr>
              <a:t>Flexibility</a:t>
            </a:r>
          </a:p>
          <a:p>
            <a:pPr marL="342900" lvl="0" indent="-342900">
              <a:spcBef>
                <a:spcPts val="1000"/>
              </a:spcBef>
              <a:buClr>
                <a:srgbClr val="007583"/>
              </a:buClr>
              <a:buFont typeface="Arial" pitchFamily="34" charset="0"/>
              <a:buChar char="&gt;"/>
            </a:pPr>
            <a:r>
              <a:rPr lang="en-AU" sz="2400" b="1" dirty="0">
                <a:solidFill>
                  <a:prstClr val="black"/>
                </a:solidFill>
                <a:latin typeface="Arial" pitchFamily="34" charset="0"/>
                <a:cs typeface="Arial" pitchFamily="34" charset="0"/>
              </a:rPr>
              <a:t>Coherence</a:t>
            </a:r>
          </a:p>
        </p:txBody>
      </p:sp>
    </p:spTree>
    <p:extLst>
      <p:ext uri="{BB962C8B-B14F-4D97-AF65-F5344CB8AC3E}">
        <p14:creationId xmlns:p14="http://schemas.microsoft.com/office/powerpoint/2010/main" val="34212439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11" y="980728"/>
            <a:ext cx="8229600" cy="1143000"/>
          </a:xfrm>
        </p:spPr>
        <p:txBody>
          <a:bodyPr>
            <a:normAutofit/>
          </a:bodyPr>
          <a:lstStyle/>
          <a:p>
            <a:pPr algn="l"/>
            <a:r>
              <a:rPr lang="en-AU" sz="3600" dirty="0" smtClean="0">
                <a:solidFill>
                  <a:srgbClr val="007583"/>
                </a:solidFill>
                <a:latin typeface="Arial" pitchFamily="34" charset="0"/>
                <a:cs typeface="Arial" pitchFamily="34" charset="0"/>
              </a:rPr>
              <a:t>Performance and development cycle</a:t>
            </a:r>
            <a:endParaRPr lang="en-AU" sz="3600" dirty="0">
              <a:solidFill>
                <a:srgbClr val="007583"/>
              </a:solidFill>
              <a:latin typeface="Arial" pitchFamily="34" charset="0"/>
              <a:cs typeface="Arial" pitchFamily="34" charset="0"/>
            </a:endParaRPr>
          </a:p>
        </p:txBody>
      </p:sp>
      <p:pic>
        <p:nvPicPr>
          <p:cNvPr id="5" name="Picture 4" descr="C:\Users\bgazzara\AppData\Local\Microsoft\Windows\Temporary Internet Files\Content.Word\Framework diagram- Performance and development cycle illustration2C.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6791" y="2924944"/>
            <a:ext cx="4403682" cy="3436313"/>
          </a:xfrm>
          <a:prstGeom prst="rect">
            <a:avLst/>
          </a:prstGeom>
          <a:noFill/>
          <a:ln>
            <a:noFill/>
          </a:ln>
        </p:spPr>
      </p:pic>
      <p:sp>
        <p:nvSpPr>
          <p:cNvPr id="4" name="TextBox 3"/>
          <p:cNvSpPr txBox="1"/>
          <p:nvPr/>
        </p:nvSpPr>
        <p:spPr>
          <a:xfrm>
            <a:off x="179512" y="2420888"/>
            <a:ext cx="4320480" cy="2677656"/>
          </a:xfrm>
          <a:prstGeom prst="rect">
            <a:avLst/>
          </a:prstGeom>
          <a:noFill/>
        </p:spPr>
        <p:txBody>
          <a:bodyPr wrap="square" rtlCol="0">
            <a:spAutoFit/>
          </a:bodyPr>
          <a:lstStyle/>
          <a:p>
            <a:r>
              <a:rPr lang="en-AU" sz="2400" b="1" i="1" dirty="0" smtClean="0">
                <a:latin typeface="Arial" pitchFamily="34" charset="0"/>
                <a:cs typeface="Arial" pitchFamily="34" charset="0"/>
              </a:rPr>
              <a:t>This </a:t>
            </a:r>
            <a:r>
              <a:rPr lang="en-AU" sz="2400" b="1" i="1" dirty="0">
                <a:latin typeface="Arial" pitchFamily="34" charset="0"/>
                <a:cs typeface="Arial" pitchFamily="34" charset="0"/>
              </a:rPr>
              <a:t>cycle </a:t>
            </a:r>
            <a:r>
              <a:rPr lang="en-AU" sz="2400" b="1" i="1" dirty="0" smtClean="0">
                <a:latin typeface="Arial" pitchFamily="34" charset="0"/>
                <a:cs typeface="Arial" pitchFamily="34" charset="0"/>
              </a:rPr>
              <a:t>provides </a:t>
            </a:r>
            <a:r>
              <a:rPr lang="en-AU" sz="2400" b="1" i="1" dirty="0">
                <a:latin typeface="Arial" pitchFamily="34" charset="0"/>
                <a:cs typeface="Arial" pitchFamily="34" charset="0"/>
              </a:rPr>
              <a:t>a focus for appraising, developing and refining teaching and recognising the entitlements of teachers to receive feedback and </a:t>
            </a:r>
            <a:r>
              <a:rPr lang="en-AU" sz="2400" b="1" i="1" dirty="0" smtClean="0">
                <a:latin typeface="Arial" pitchFamily="34" charset="0"/>
                <a:cs typeface="Arial" pitchFamily="34" charset="0"/>
              </a:rPr>
              <a:t>support.</a:t>
            </a:r>
            <a:endParaRPr lang="en-AU" sz="2400" b="1" i="1" dirty="0">
              <a:latin typeface="Arial" pitchFamily="34" charset="0"/>
              <a:cs typeface="Arial" pitchFamily="34" charset="0"/>
            </a:endParaRPr>
          </a:p>
        </p:txBody>
      </p:sp>
    </p:spTree>
    <p:extLst>
      <p:ext uri="{BB962C8B-B14F-4D97-AF65-F5344CB8AC3E}">
        <p14:creationId xmlns:p14="http://schemas.microsoft.com/office/powerpoint/2010/main" val="19589713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836712"/>
            <a:ext cx="8229600" cy="1143000"/>
          </a:xfrm>
        </p:spPr>
        <p:txBody>
          <a:bodyPr>
            <a:normAutofit/>
          </a:bodyPr>
          <a:lstStyle/>
          <a:p>
            <a:pPr algn="l"/>
            <a:r>
              <a:rPr lang="en-AU" sz="3600" dirty="0"/>
              <a:t>Teacher performance</a:t>
            </a:r>
          </a:p>
        </p:txBody>
      </p:sp>
      <p:sp>
        <p:nvSpPr>
          <p:cNvPr id="3" name="Content Placeholder 2"/>
          <p:cNvSpPr>
            <a:spLocks noGrp="1"/>
          </p:cNvSpPr>
          <p:nvPr>
            <p:ph idx="1"/>
          </p:nvPr>
        </p:nvSpPr>
        <p:spPr>
          <a:xfrm>
            <a:off x="323528" y="1916832"/>
            <a:ext cx="8229600" cy="4680520"/>
          </a:xfrm>
        </p:spPr>
        <p:txBody>
          <a:bodyPr>
            <a:noAutofit/>
          </a:bodyPr>
          <a:lstStyle/>
          <a:p>
            <a:pPr marL="0" indent="0">
              <a:buNone/>
            </a:pPr>
            <a:r>
              <a:rPr lang="en-AU" dirty="0" smtClean="0">
                <a:solidFill>
                  <a:schemeClr val="tx1"/>
                </a:solidFill>
              </a:rPr>
              <a:t>Teacher performance improves when these opportunities are available:</a:t>
            </a:r>
          </a:p>
          <a:p>
            <a:pPr indent="-342000">
              <a:spcBef>
                <a:spcPts val="1000"/>
              </a:spcBef>
              <a:buClr>
                <a:srgbClr val="007583"/>
              </a:buClr>
              <a:buFont typeface="Arial" pitchFamily="34" charset="0"/>
              <a:buChar char="&gt;"/>
            </a:pPr>
            <a:r>
              <a:rPr lang="en-AU" sz="2400" dirty="0" smtClean="0">
                <a:solidFill>
                  <a:schemeClr val="tx1"/>
                </a:solidFill>
                <a:latin typeface="Arial" pitchFamily="34" charset="0"/>
                <a:cs typeface="Arial" pitchFamily="34" charset="0"/>
              </a:rPr>
              <a:t>self-reflection </a:t>
            </a:r>
            <a:r>
              <a:rPr lang="en-AU" sz="2400" dirty="0">
                <a:solidFill>
                  <a:schemeClr val="tx1"/>
                </a:solidFill>
                <a:latin typeface="Arial" pitchFamily="34" charset="0"/>
                <a:cs typeface="Arial" pitchFamily="34" charset="0"/>
              </a:rPr>
              <a:t>and </a:t>
            </a:r>
            <a:r>
              <a:rPr lang="en-AU" sz="2400" dirty="0" smtClean="0">
                <a:solidFill>
                  <a:schemeClr val="tx1"/>
                </a:solidFill>
                <a:latin typeface="Arial" pitchFamily="34" charset="0"/>
                <a:cs typeface="Arial" pitchFamily="34" charset="0"/>
              </a:rPr>
              <a:t>goal setting</a:t>
            </a:r>
          </a:p>
          <a:p>
            <a:pPr indent="-342000">
              <a:spcBef>
                <a:spcPts val="1000"/>
              </a:spcBef>
              <a:buClr>
                <a:srgbClr val="007583"/>
              </a:buClr>
              <a:buFont typeface="Arial" pitchFamily="34" charset="0"/>
              <a:buChar char="&gt;"/>
            </a:pPr>
            <a:r>
              <a:rPr lang="en-AU" sz="2400" dirty="0" smtClean="0">
                <a:solidFill>
                  <a:schemeClr val="tx1"/>
                </a:solidFill>
                <a:latin typeface="Arial" pitchFamily="34" charset="0"/>
                <a:cs typeface="Arial" pitchFamily="34" charset="0"/>
              </a:rPr>
              <a:t>regular </a:t>
            </a:r>
            <a:r>
              <a:rPr lang="en-AU" sz="2400" dirty="0">
                <a:solidFill>
                  <a:schemeClr val="tx1"/>
                </a:solidFill>
                <a:latin typeface="Arial" pitchFamily="34" charset="0"/>
                <a:cs typeface="Arial" pitchFamily="34" charset="0"/>
              </a:rPr>
              <a:t>classroom </a:t>
            </a:r>
            <a:r>
              <a:rPr lang="en-AU" sz="2400" dirty="0" smtClean="0">
                <a:solidFill>
                  <a:schemeClr val="tx1"/>
                </a:solidFill>
                <a:latin typeface="Arial" pitchFamily="34" charset="0"/>
                <a:cs typeface="Arial" pitchFamily="34" charset="0"/>
              </a:rPr>
              <a:t>observation</a:t>
            </a:r>
          </a:p>
          <a:p>
            <a:pPr indent="-342000">
              <a:spcBef>
                <a:spcPts val="1000"/>
              </a:spcBef>
              <a:buClr>
                <a:srgbClr val="007583"/>
              </a:buClr>
              <a:buFont typeface="Arial" pitchFamily="34" charset="0"/>
              <a:buChar char="&gt;"/>
            </a:pPr>
            <a:r>
              <a:rPr lang="en-AU" sz="2400" dirty="0" smtClean="0">
                <a:solidFill>
                  <a:schemeClr val="tx1"/>
                </a:solidFill>
                <a:latin typeface="Arial" pitchFamily="34" charset="0"/>
                <a:cs typeface="Arial" pitchFamily="34" charset="0"/>
              </a:rPr>
              <a:t>provision </a:t>
            </a:r>
            <a:r>
              <a:rPr lang="en-AU" sz="2400" dirty="0">
                <a:solidFill>
                  <a:schemeClr val="tx1"/>
                </a:solidFill>
                <a:latin typeface="Arial" pitchFamily="34" charset="0"/>
                <a:cs typeface="Arial" pitchFamily="34" charset="0"/>
              </a:rPr>
              <a:t>of constructive feedback from </a:t>
            </a:r>
            <a:r>
              <a:rPr lang="en-AU" sz="2400" dirty="0" smtClean="0">
                <a:solidFill>
                  <a:schemeClr val="tx1"/>
                </a:solidFill>
                <a:latin typeface="Arial" pitchFamily="34" charset="0"/>
                <a:cs typeface="Arial" pitchFamily="34" charset="0"/>
              </a:rPr>
              <a:t>school leaders and peers</a:t>
            </a:r>
            <a:endParaRPr lang="en-AU" dirty="0">
              <a:solidFill>
                <a:schemeClr val="tx1"/>
              </a:solidFill>
              <a:latin typeface="Arial" pitchFamily="34" charset="0"/>
              <a:cs typeface="Arial" pitchFamily="34" charset="0"/>
            </a:endParaRPr>
          </a:p>
          <a:p>
            <a:pPr indent="-342000">
              <a:spcBef>
                <a:spcPts val="1000"/>
              </a:spcBef>
              <a:buClr>
                <a:srgbClr val="007583"/>
              </a:buClr>
              <a:buFont typeface="Arial" pitchFamily="34" charset="0"/>
              <a:buChar char="&gt;"/>
            </a:pPr>
            <a:r>
              <a:rPr lang="en-AU" sz="2400" dirty="0" smtClean="0">
                <a:solidFill>
                  <a:schemeClr val="tx1"/>
                </a:solidFill>
                <a:latin typeface="Arial" pitchFamily="34" charset="0"/>
                <a:cs typeface="Arial" pitchFamily="34" charset="0"/>
              </a:rPr>
              <a:t>frequent </a:t>
            </a:r>
            <a:r>
              <a:rPr lang="en-AU" sz="2400" dirty="0">
                <a:solidFill>
                  <a:schemeClr val="tx1"/>
                </a:solidFill>
                <a:latin typeface="Arial" pitchFamily="34" charset="0"/>
                <a:cs typeface="Arial" pitchFamily="34" charset="0"/>
              </a:rPr>
              <a:t>feedback on classroom </a:t>
            </a:r>
            <a:r>
              <a:rPr lang="en-AU" sz="2400" dirty="0" smtClean="0">
                <a:solidFill>
                  <a:schemeClr val="tx1"/>
                </a:solidFill>
                <a:latin typeface="Arial" pitchFamily="34" charset="0"/>
                <a:cs typeface="Arial" pitchFamily="34" charset="0"/>
              </a:rPr>
              <a:t>performance</a:t>
            </a:r>
          </a:p>
          <a:p>
            <a:pPr indent="-342000">
              <a:spcBef>
                <a:spcPts val="1000"/>
              </a:spcBef>
              <a:buClr>
                <a:srgbClr val="007583"/>
              </a:buClr>
              <a:buFont typeface="Arial" pitchFamily="34" charset="0"/>
              <a:buChar char="&gt;"/>
            </a:pPr>
            <a:r>
              <a:rPr lang="en-AU" sz="2400" dirty="0" smtClean="0">
                <a:solidFill>
                  <a:schemeClr val="tx1"/>
                </a:solidFill>
                <a:latin typeface="Arial" pitchFamily="34" charset="0"/>
                <a:cs typeface="Arial" pitchFamily="34" charset="0"/>
              </a:rPr>
              <a:t>shadowing and coaching from </a:t>
            </a:r>
            <a:r>
              <a:rPr lang="en-AU" sz="2400" dirty="0">
                <a:solidFill>
                  <a:schemeClr val="tx1"/>
                </a:solidFill>
                <a:latin typeface="Arial" pitchFamily="34" charset="0"/>
                <a:cs typeface="Arial" pitchFamily="34" charset="0"/>
              </a:rPr>
              <a:t>peers and </a:t>
            </a:r>
            <a:r>
              <a:rPr lang="en-AU" sz="2400" dirty="0" smtClean="0">
                <a:solidFill>
                  <a:schemeClr val="tx1"/>
                </a:solidFill>
                <a:latin typeface="Arial" pitchFamily="34" charset="0"/>
                <a:cs typeface="Arial" pitchFamily="34" charset="0"/>
              </a:rPr>
              <a:t>leaders</a:t>
            </a:r>
            <a:endParaRPr lang="en-AU" dirty="0">
              <a:solidFill>
                <a:schemeClr val="tx1"/>
              </a:solidFill>
              <a:latin typeface="Arial" pitchFamily="34" charset="0"/>
              <a:cs typeface="Arial" pitchFamily="34" charset="0"/>
            </a:endParaRPr>
          </a:p>
          <a:p>
            <a:pPr indent="-342000">
              <a:spcBef>
                <a:spcPts val="1000"/>
              </a:spcBef>
              <a:buClr>
                <a:srgbClr val="007583"/>
              </a:buClr>
              <a:buFont typeface="Arial" pitchFamily="34" charset="0"/>
              <a:buChar char="&gt;"/>
            </a:pPr>
            <a:r>
              <a:rPr lang="en-AU" sz="2400" dirty="0" smtClean="0">
                <a:solidFill>
                  <a:schemeClr val="tx1"/>
                </a:solidFill>
                <a:latin typeface="Arial" pitchFamily="34" charset="0"/>
                <a:cs typeface="Arial" pitchFamily="34" charset="0"/>
              </a:rPr>
              <a:t>opportunities to engage </a:t>
            </a:r>
            <a:r>
              <a:rPr lang="en-AU" sz="2400" dirty="0">
                <a:solidFill>
                  <a:schemeClr val="tx1"/>
                </a:solidFill>
                <a:latin typeface="Arial" pitchFamily="34" charset="0"/>
                <a:cs typeface="Arial" pitchFamily="34" charset="0"/>
              </a:rPr>
              <a:t>in teamwork, collaboration and action </a:t>
            </a:r>
            <a:r>
              <a:rPr lang="en-AU" sz="2400" dirty="0" smtClean="0">
                <a:solidFill>
                  <a:schemeClr val="tx1"/>
                </a:solidFill>
                <a:latin typeface="Arial" pitchFamily="34" charset="0"/>
                <a:cs typeface="Arial" pitchFamily="34" charset="0"/>
              </a:rPr>
              <a:t>learning</a:t>
            </a:r>
          </a:p>
          <a:p>
            <a:pPr marL="457200" lvl="1" indent="0" algn="r">
              <a:buNone/>
            </a:pPr>
            <a:r>
              <a:rPr lang="en-AU" sz="1400" dirty="0" smtClean="0">
                <a:solidFill>
                  <a:schemeClr val="tx1"/>
                </a:solidFill>
                <a:latin typeface="Arial" pitchFamily="34" charset="0"/>
                <a:cs typeface="Arial" pitchFamily="34" charset="0"/>
              </a:rPr>
              <a:t>Hay </a:t>
            </a:r>
            <a:r>
              <a:rPr lang="en-AU" sz="1400" dirty="0">
                <a:solidFill>
                  <a:schemeClr val="tx1"/>
                </a:solidFill>
                <a:latin typeface="Arial" pitchFamily="34" charset="0"/>
                <a:cs typeface="Arial" pitchFamily="34" charset="0"/>
              </a:rPr>
              <a:t>Group 2012, Growing our </a:t>
            </a:r>
            <a:r>
              <a:rPr lang="en-AU" sz="1400" dirty="0" smtClean="0">
                <a:solidFill>
                  <a:schemeClr val="tx1"/>
                </a:solidFill>
                <a:latin typeface="Arial" pitchFamily="34" charset="0"/>
                <a:cs typeface="Arial" pitchFamily="34" charset="0"/>
              </a:rPr>
              <a:t>potential</a:t>
            </a:r>
            <a:endParaRPr lang="en-AU" dirty="0"/>
          </a:p>
        </p:txBody>
      </p:sp>
    </p:spTree>
    <p:extLst>
      <p:ext uri="{BB962C8B-B14F-4D97-AF65-F5344CB8AC3E}">
        <p14:creationId xmlns:p14="http://schemas.microsoft.com/office/powerpoint/2010/main" val="34273163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600" dirty="0" smtClean="0">
                <a:solidFill>
                  <a:srgbClr val="007583"/>
                </a:solidFill>
                <a:latin typeface="Arial" pitchFamily="34" charset="0"/>
                <a:cs typeface="Arial" pitchFamily="34" charset="0"/>
              </a:rPr>
              <a:t>Essential elements for effective performance and development</a:t>
            </a:r>
            <a:endParaRPr lang="en-US" sz="3600" dirty="0">
              <a:solidFill>
                <a:srgbClr val="007583"/>
              </a:solidFill>
              <a:latin typeface="Arial" pitchFamily="34" charset="0"/>
              <a:cs typeface="Arial" pitchFamily="34" charset="0"/>
            </a:endParaRPr>
          </a:p>
        </p:txBody>
      </p:sp>
      <p:sp>
        <p:nvSpPr>
          <p:cNvPr id="3" name="Content Placeholder 2"/>
          <p:cNvSpPr>
            <a:spLocks noGrp="1"/>
          </p:cNvSpPr>
          <p:nvPr>
            <p:ph idx="1"/>
          </p:nvPr>
        </p:nvSpPr>
        <p:spPr/>
        <p:txBody>
          <a:bodyPr>
            <a:noAutofit/>
          </a:bodyPr>
          <a:lstStyle/>
          <a:p>
            <a:pPr marL="0" lvl="0" indent="-342000">
              <a:spcBef>
                <a:spcPts val="1000"/>
              </a:spcBef>
              <a:buClr>
                <a:srgbClr val="007583"/>
              </a:buClr>
              <a:buNone/>
            </a:pPr>
            <a:r>
              <a:rPr lang="en-AU" dirty="0" smtClean="0">
                <a:solidFill>
                  <a:schemeClr val="tx1"/>
                </a:solidFill>
                <a:latin typeface="Arial" pitchFamily="34" charset="0"/>
                <a:cs typeface="Arial" pitchFamily="34" charset="0"/>
              </a:rPr>
              <a:t>All teachers…</a:t>
            </a:r>
            <a:endParaRPr lang="en-AU" dirty="0">
              <a:solidFill>
                <a:schemeClr val="tx1"/>
              </a:solidFill>
              <a:latin typeface="Arial" pitchFamily="34" charset="0"/>
              <a:cs typeface="Arial" pitchFamily="34" charset="0"/>
            </a:endParaRPr>
          </a:p>
          <a:p>
            <a:pPr indent="-342000">
              <a:spcBef>
                <a:spcPts val="1000"/>
              </a:spcBef>
              <a:buClr>
                <a:srgbClr val="007583"/>
              </a:buClr>
              <a:buFont typeface="Arial" pitchFamily="34" charset="0"/>
              <a:buChar char="&gt;"/>
            </a:pPr>
            <a:r>
              <a:rPr lang="en-AU" b="1" dirty="0" smtClean="0">
                <a:solidFill>
                  <a:schemeClr val="tx1"/>
                </a:solidFill>
                <a:latin typeface="Arial" pitchFamily="34" charset="0"/>
                <a:cs typeface="Arial" pitchFamily="34" charset="0"/>
              </a:rPr>
              <a:t>Set</a:t>
            </a:r>
            <a:r>
              <a:rPr lang="en-AU" dirty="0" smtClean="0">
                <a:solidFill>
                  <a:schemeClr val="tx1"/>
                </a:solidFill>
                <a:latin typeface="Arial" pitchFamily="34" charset="0"/>
                <a:cs typeface="Arial" pitchFamily="34" charset="0"/>
              </a:rPr>
              <a:t> performance and development </a:t>
            </a:r>
            <a:r>
              <a:rPr lang="en-AU" b="1" dirty="0" smtClean="0">
                <a:solidFill>
                  <a:schemeClr val="tx1"/>
                </a:solidFill>
                <a:latin typeface="Arial" pitchFamily="34" charset="0"/>
                <a:cs typeface="Arial" pitchFamily="34" charset="0"/>
              </a:rPr>
              <a:t>goals</a:t>
            </a:r>
          </a:p>
          <a:p>
            <a:pPr indent="-342000">
              <a:spcBef>
                <a:spcPts val="1000"/>
              </a:spcBef>
              <a:buClr>
                <a:srgbClr val="007583"/>
              </a:buClr>
              <a:buFont typeface="Arial" pitchFamily="34" charset="0"/>
              <a:buChar char="&gt;"/>
            </a:pPr>
            <a:r>
              <a:rPr lang="en-AU" dirty="0" smtClean="0">
                <a:solidFill>
                  <a:schemeClr val="tx1"/>
                </a:solidFill>
                <a:latin typeface="Arial" pitchFamily="34" charset="0"/>
                <a:cs typeface="Arial" pitchFamily="34" charset="0"/>
              </a:rPr>
              <a:t>Are</a:t>
            </a:r>
            <a:r>
              <a:rPr lang="en-AU" b="1" dirty="0" smtClean="0">
                <a:solidFill>
                  <a:schemeClr val="tx1"/>
                </a:solidFill>
                <a:latin typeface="Arial" pitchFamily="34" charset="0"/>
                <a:cs typeface="Arial" pitchFamily="34" charset="0"/>
              </a:rPr>
              <a:t> supported</a:t>
            </a:r>
            <a:r>
              <a:rPr lang="en-AU" dirty="0" smtClean="0">
                <a:solidFill>
                  <a:schemeClr val="tx1"/>
                </a:solidFill>
                <a:latin typeface="Arial" pitchFamily="34" charset="0"/>
                <a:cs typeface="Arial" pitchFamily="34" charset="0"/>
              </a:rPr>
              <a:t> in working towards their goals</a:t>
            </a:r>
          </a:p>
          <a:p>
            <a:pPr indent="-342000">
              <a:spcBef>
                <a:spcPts val="1000"/>
              </a:spcBef>
              <a:buClr>
                <a:srgbClr val="007583"/>
              </a:buClr>
              <a:buFont typeface="Arial" pitchFamily="34" charset="0"/>
              <a:buChar char="&gt;"/>
            </a:pPr>
            <a:r>
              <a:rPr lang="en-AU" b="1" dirty="0" smtClean="0">
                <a:solidFill>
                  <a:schemeClr val="tx1"/>
                </a:solidFill>
                <a:latin typeface="Arial" pitchFamily="34" charset="0"/>
                <a:cs typeface="Arial" pitchFamily="34" charset="0"/>
              </a:rPr>
              <a:t>Collect evidence </a:t>
            </a:r>
            <a:r>
              <a:rPr lang="en-AU" dirty="0" smtClean="0">
                <a:solidFill>
                  <a:schemeClr val="tx1"/>
                </a:solidFill>
                <a:latin typeface="Arial" pitchFamily="34" charset="0"/>
                <a:cs typeface="Arial" pitchFamily="34" charset="0"/>
              </a:rPr>
              <a:t>to reflect on and evaluate</a:t>
            </a:r>
            <a:endParaRPr lang="en-AU" dirty="0">
              <a:solidFill>
                <a:schemeClr val="tx1"/>
              </a:solidFill>
              <a:latin typeface="Arial" pitchFamily="34" charset="0"/>
              <a:cs typeface="Arial" pitchFamily="34" charset="0"/>
            </a:endParaRPr>
          </a:p>
          <a:p>
            <a:pPr indent="-342000">
              <a:spcBef>
                <a:spcPts val="1000"/>
              </a:spcBef>
              <a:buClr>
                <a:srgbClr val="007583"/>
              </a:buClr>
              <a:buFont typeface="Arial" pitchFamily="34" charset="0"/>
              <a:buChar char="&gt;"/>
            </a:pPr>
            <a:r>
              <a:rPr lang="en-AU" b="1" dirty="0" smtClean="0">
                <a:solidFill>
                  <a:schemeClr val="tx1"/>
                </a:solidFill>
                <a:latin typeface="Arial" pitchFamily="34" charset="0"/>
                <a:cs typeface="Arial" pitchFamily="34" charset="0"/>
              </a:rPr>
              <a:t>Receive feedback</a:t>
            </a:r>
            <a:r>
              <a:rPr lang="en-AU" dirty="0" smtClean="0">
                <a:solidFill>
                  <a:schemeClr val="tx1"/>
                </a:solidFill>
                <a:latin typeface="Arial" pitchFamily="34" charset="0"/>
                <a:cs typeface="Arial" pitchFamily="34" charset="0"/>
              </a:rPr>
              <a:t>, including formal review</a:t>
            </a:r>
          </a:p>
        </p:txBody>
      </p:sp>
    </p:spTree>
    <p:extLst>
      <p:ext uri="{BB962C8B-B14F-4D97-AF65-F5344CB8AC3E}">
        <p14:creationId xmlns:p14="http://schemas.microsoft.com/office/powerpoint/2010/main" val="20932858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AU" sz="3600" dirty="0" smtClean="0"/>
              <a:t>Reflection and goal setting</a:t>
            </a:r>
            <a:endParaRPr lang="en-AU" sz="3600" dirty="0"/>
          </a:p>
        </p:txBody>
      </p:sp>
      <p:sp>
        <p:nvSpPr>
          <p:cNvPr id="6" name="Rectangle 5"/>
          <p:cNvSpPr/>
          <p:nvPr/>
        </p:nvSpPr>
        <p:spPr>
          <a:xfrm>
            <a:off x="539552" y="2348880"/>
            <a:ext cx="3744416" cy="2308324"/>
          </a:xfrm>
          <a:prstGeom prst="rect">
            <a:avLst/>
          </a:prstGeom>
        </p:spPr>
        <p:txBody>
          <a:bodyPr wrap="square">
            <a:spAutoFit/>
          </a:bodyPr>
          <a:lstStyle/>
          <a:p>
            <a:pPr marL="342900" indent="-342900"/>
            <a:r>
              <a:rPr lang="en-AU" sz="2400" b="1" i="1" dirty="0">
                <a:latin typeface="Arial" pitchFamily="34" charset="0"/>
                <a:cs typeface="Arial" pitchFamily="34" charset="0"/>
              </a:rPr>
              <a:t>All teachers have a </a:t>
            </a:r>
            <a:r>
              <a:rPr lang="en-AU" sz="2400" b="1" i="1" dirty="0" smtClean="0">
                <a:latin typeface="Arial" pitchFamily="34" charset="0"/>
                <a:cs typeface="Arial" pitchFamily="34" charset="0"/>
              </a:rPr>
              <a:t>set</a:t>
            </a:r>
          </a:p>
          <a:p>
            <a:pPr marL="342900" indent="-342900"/>
            <a:r>
              <a:rPr lang="en-AU" sz="2400" b="1" i="1" dirty="0" smtClean="0">
                <a:latin typeface="Arial" pitchFamily="34" charset="0"/>
                <a:cs typeface="Arial" pitchFamily="34" charset="0"/>
              </a:rPr>
              <a:t>of </a:t>
            </a:r>
            <a:r>
              <a:rPr lang="en-AU" sz="2400" b="1" i="1" dirty="0">
                <a:latin typeface="Arial" pitchFamily="34" charset="0"/>
                <a:cs typeface="Arial" pitchFamily="34" charset="0"/>
              </a:rPr>
              <a:t>documented </a:t>
            </a:r>
            <a:r>
              <a:rPr lang="en-AU" sz="2400" b="1" i="1" dirty="0" smtClean="0">
                <a:latin typeface="Arial" pitchFamily="34" charset="0"/>
                <a:cs typeface="Arial" pitchFamily="34" charset="0"/>
              </a:rPr>
              <a:t>and</a:t>
            </a:r>
          </a:p>
          <a:p>
            <a:pPr marL="342900" indent="-342900"/>
            <a:r>
              <a:rPr lang="en-AU" sz="2400" b="1" i="1" dirty="0" smtClean="0">
                <a:latin typeface="Arial" pitchFamily="34" charset="0"/>
                <a:cs typeface="Arial" pitchFamily="34" charset="0"/>
              </a:rPr>
              <a:t>regularly </a:t>
            </a:r>
            <a:r>
              <a:rPr lang="en-AU" sz="2400" b="1" i="1" dirty="0">
                <a:latin typeface="Arial" pitchFamily="34" charset="0"/>
                <a:cs typeface="Arial" pitchFamily="34" charset="0"/>
              </a:rPr>
              <a:t>reviewed </a:t>
            </a:r>
            <a:r>
              <a:rPr lang="en-AU" sz="2400" b="1" i="1" dirty="0" smtClean="0">
                <a:latin typeface="Arial" pitchFamily="34" charset="0"/>
                <a:cs typeface="Arial" pitchFamily="34" charset="0"/>
              </a:rPr>
              <a:t>goals</a:t>
            </a:r>
          </a:p>
          <a:p>
            <a:pPr marL="342900" indent="-342900"/>
            <a:r>
              <a:rPr lang="en-AU" sz="2400" b="1" i="1" dirty="0" smtClean="0">
                <a:latin typeface="Arial" pitchFamily="34" charset="0"/>
                <a:cs typeface="Arial" pitchFamily="34" charset="0"/>
              </a:rPr>
              <a:t>related </a:t>
            </a:r>
            <a:r>
              <a:rPr lang="en-AU" sz="2400" b="1" i="1" dirty="0">
                <a:latin typeface="Arial" pitchFamily="34" charset="0"/>
                <a:cs typeface="Arial" pitchFamily="34" charset="0"/>
              </a:rPr>
              <a:t>to </a:t>
            </a:r>
            <a:r>
              <a:rPr lang="en-AU" sz="2400" b="1" i="1" dirty="0" smtClean="0">
                <a:latin typeface="Arial" pitchFamily="34" charset="0"/>
                <a:cs typeface="Arial" pitchFamily="34" charset="0"/>
              </a:rPr>
              <a:t>both</a:t>
            </a:r>
          </a:p>
          <a:p>
            <a:pPr marL="342900" indent="-342900"/>
            <a:r>
              <a:rPr lang="en-AU" sz="2400" b="1" i="1" dirty="0" smtClean="0">
                <a:latin typeface="Arial" pitchFamily="34" charset="0"/>
                <a:cs typeface="Arial" pitchFamily="34" charset="0"/>
              </a:rPr>
              <a:t>performance and</a:t>
            </a:r>
          </a:p>
          <a:p>
            <a:pPr marL="342900" indent="-342900"/>
            <a:r>
              <a:rPr lang="en-AU" sz="2400" b="1" i="1" dirty="0" smtClean="0">
                <a:latin typeface="Arial" pitchFamily="34" charset="0"/>
                <a:cs typeface="Arial" pitchFamily="34" charset="0"/>
              </a:rPr>
              <a:t>development.</a:t>
            </a:r>
            <a:endParaRPr lang="en-AU" sz="2400" b="1" i="1" dirty="0">
              <a:latin typeface="Arial" pitchFamily="34" charset="0"/>
              <a:cs typeface="Arial" pitchFamily="34" charset="0"/>
            </a:endParaRPr>
          </a:p>
        </p:txBody>
      </p:sp>
      <p:pic>
        <p:nvPicPr>
          <p:cNvPr id="7" name="Content Placeholder 6"/>
          <p:cNvPicPr>
            <a:picLocks noGrp="1" noChangeAspect="1"/>
          </p:cNvPicPr>
          <p:nvPr>
            <p:ph idx="1"/>
          </p:nvPr>
        </p:nvPicPr>
        <p:blipFill rotWithShape="1">
          <a:blip r:embed="rId3" cstate="print"/>
          <a:srcRect l="17672" t="7818" r="17921" b="9128"/>
          <a:stretch/>
        </p:blipFill>
        <p:spPr bwMode="auto">
          <a:xfrm>
            <a:off x="4124122" y="2780928"/>
            <a:ext cx="4480326" cy="3555669"/>
          </a:xfrm>
          <a:prstGeom prst="rect">
            <a:avLst/>
          </a:prstGeom>
          <a:noFill/>
          <a:ln>
            <a:noFill/>
          </a:ln>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9407684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908720"/>
            <a:ext cx="8435280" cy="1143000"/>
          </a:xfrm>
        </p:spPr>
        <p:txBody>
          <a:bodyPr>
            <a:normAutofit/>
          </a:bodyPr>
          <a:lstStyle/>
          <a:p>
            <a:pPr algn="l"/>
            <a:r>
              <a:rPr lang="en-AU" sz="3600" dirty="0" smtClean="0"/>
              <a:t>Activity: Self-reflection - SWOT</a:t>
            </a:r>
            <a:endParaRPr lang="en-AU" sz="3600" dirty="0"/>
          </a:p>
        </p:txBody>
      </p:sp>
      <p:pic>
        <p:nvPicPr>
          <p:cNvPr id="4" name="Picture 4" descr="https://encrypted-tbn3.google.com/images?q=tbn:ANd9GcRMRzr2N1S3hAsVKqijsyUODcbgfDNZxHLF7Ny_wQF6rDq8mAuC"/>
          <p:cNvPicPr>
            <a:picLocks noGrp="1" noChangeAspect="1" noChangeArrowheads="1"/>
          </p:cNvPicPr>
          <p:nvPr>
            <p:ph idx="1"/>
          </p:nvPr>
        </p:nvPicPr>
        <p:blipFill>
          <a:blip r:embed="rId3" cstate="print"/>
          <a:srcRect/>
          <a:stretch>
            <a:fillRect/>
          </a:stretch>
        </p:blipFill>
        <p:spPr bwMode="auto">
          <a:xfrm>
            <a:off x="2339752" y="1988840"/>
            <a:ext cx="4393406" cy="4672013"/>
          </a:xfrm>
          <a:prstGeom prst="rect">
            <a:avLst/>
          </a:prstGeom>
          <a:noFill/>
        </p:spPr>
      </p:pic>
      <p:grpSp>
        <p:nvGrpSpPr>
          <p:cNvPr id="5" name="Group 4"/>
          <p:cNvGrpSpPr>
            <a:grpSpLocks/>
          </p:cNvGrpSpPr>
          <p:nvPr/>
        </p:nvGrpSpPr>
        <p:grpSpPr bwMode="auto">
          <a:xfrm>
            <a:off x="7917177" y="5588543"/>
            <a:ext cx="915035" cy="977265"/>
            <a:chOff x="1111" y="39"/>
            <a:chExt cx="1441" cy="1539"/>
          </a:xfrm>
        </p:grpSpPr>
        <p:sp>
          <p:nvSpPr>
            <p:cNvPr id="6" name="Freeform 5"/>
            <p:cNvSpPr>
              <a:spLocks/>
            </p:cNvSpPr>
            <p:nvPr/>
          </p:nvSpPr>
          <p:spPr bwMode="auto">
            <a:xfrm>
              <a:off x="1111" y="673"/>
              <a:ext cx="748" cy="748"/>
            </a:xfrm>
            <a:custGeom>
              <a:avLst/>
              <a:gdLst>
                <a:gd name="T0" fmla="*/ 631 w 748"/>
                <a:gd name="T1" fmla="*/ 157 h 748"/>
                <a:gd name="T2" fmla="*/ 590 w 748"/>
                <a:gd name="T3" fmla="*/ 164 h 748"/>
                <a:gd name="T4" fmla="*/ 555 w 748"/>
                <a:gd name="T5" fmla="*/ 185 h 748"/>
                <a:gd name="T6" fmla="*/ 547 w 748"/>
                <a:gd name="T7" fmla="*/ 66 h 748"/>
                <a:gd name="T8" fmla="*/ 532 w 748"/>
                <a:gd name="T9" fmla="*/ 24 h 748"/>
                <a:gd name="T10" fmla="*/ 496 w 748"/>
                <a:gd name="T11" fmla="*/ 1 h 748"/>
                <a:gd name="T12" fmla="*/ 370 w 748"/>
                <a:gd name="T13" fmla="*/ 0 h 748"/>
                <a:gd name="T14" fmla="*/ 386 w 748"/>
                <a:gd name="T15" fmla="*/ 36 h 748"/>
                <a:gd name="T16" fmla="*/ 390 w 748"/>
                <a:gd name="T17" fmla="*/ 64 h 748"/>
                <a:gd name="T18" fmla="*/ 381 w 748"/>
                <a:gd name="T19" fmla="*/ 108 h 748"/>
                <a:gd name="T20" fmla="*/ 357 w 748"/>
                <a:gd name="T21" fmla="*/ 144 h 748"/>
                <a:gd name="T22" fmla="*/ 322 w 748"/>
                <a:gd name="T23" fmla="*/ 170 h 748"/>
                <a:gd name="T24" fmla="*/ 279 w 748"/>
                <a:gd name="T25" fmla="*/ 180 h 748"/>
                <a:gd name="T26" fmla="*/ 250 w 748"/>
                <a:gd name="T27" fmla="*/ 178 h 748"/>
                <a:gd name="T28" fmla="*/ 210 w 748"/>
                <a:gd name="T29" fmla="*/ 162 h 748"/>
                <a:gd name="T30" fmla="*/ 178 w 748"/>
                <a:gd name="T31" fmla="*/ 132 h 748"/>
                <a:gd name="T32" fmla="*/ 160 w 748"/>
                <a:gd name="T33" fmla="*/ 92 h 748"/>
                <a:gd name="T34" fmla="*/ 157 w 748"/>
                <a:gd name="T35" fmla="*/ 64 h 748"/>
                <a:gd name="T36" fmla="*/ 164 w 748"/>
                <a:gd name="T37" fmla="*/ 24 h 748"/>
                <a:gd name="T38" fmla="*/ 176 w 748"/>
                <a:gd name="T39" fmla="*/ 0 h 748"/>
                <a:gd name="T40" fmla="*/ 43 w 748"/>
                <a:gd name="T41" fmla="*/ 3 h 748"/>
                <a:gd name="T42" fmla="*/ 10 w 748"/>
                <a:gd name="T43" fmla="*/ 30 h 748"/>
                <a:gd name="T44" fmla="*/ 0 w 748"/>
                <a:gd name="T45" fmla="*/ 66 h 748"/>
                <a:gd name="T46" fmla="*/ 3 w 748"/>
                <a:gd name="T47" fmla="*/ 503 h 748"/>
                <a:gd name="T48" fmla="*/ 30 w 748"/>
                <a:gd name="T49" fmla="*/ 537 h 748"/>
                <a:gd name="T50" fmla="*/ 66 w 748"/>
                <a:gd name="T51" fmla="*/ 547 h 748"/>
                <a:gd name="T52" fmla="*/ 180 w 748"/>
                <a:gd name="T53" fmla="*/ 562 h 748"/>
                <a:gd name="T54" fmla="*/ 162 w 748"/>
                <a:gd name="T55" fmla="*/ 598 h 748"/>
                <a:gd name="T56" fmla="*/ 157 w 748"/>
                <a:gd name="T57" fmla="*/ 631 h 748"/>
                <a:gd name="T58" fmla="*/ 165 w 748"/>
                <a:gd name="T59" fmla="*/ 675 h 748"/>
                <a:gd name="T60" fmla="*/ 189 w 748"/>
                <a:gd name="T61" fmla="*/ 712 h 748"/>
                <a:gd name="T62" fmla="*/ 224 w 748"/>
                <a:gd name="T63" fmla="*/ 737 h 748"/>
                <a:gd name="T64" fmla="*/ 268 w 748"/>
                <a:gd name="T65" fmla="*/ 747 h 748"/>
                <a:gd name="T66" fmla="*/ 296 w 748"/>
                <a:gd name="T67" fmla="*/ 745 h 748"/>
                <a:gd name="T68" fmla="*/ 337 w 748"/>
                <a:gd name="T69" fmla="*/ 729 h 748"/>
                <a:gd name="T70" fmla="*/ 368 w 748"/>
                <a:gd name="T71" fmla="*/ 699 h 748"/>
                <a:gd name="T72" fmla="*/ 386 w 748"/>
                <a:gd name="T73" fmla="*/ 659 h 748"/>
                <a:gd name="T74" fmla="*/ 390 w 748"/>
                <a:gd name="T75" fmla="*/ 631 h 748"/>
                <a:gd name="T76" fmla="*/ 382 w 748"/>
                <a:gd name="T77" fmla="*/ 590 h 748"/>
                <a:gd name="T78" fmla="*/ 362 w 748"/>
                <a:gd name="T79" fmla="*/ 555 h 748"/>
                <a:gd name="T80" fmla="*/ 481 w 748"/>
                <a:gd name="T81" fmla="*/ 547 h 748"/>
                <a:gd name="T82" fmla="*/ 522 w 748"/>
                <a:gd name="T83" fmla="*/ 532 h 748"/>
                <a:gd name="T84" fmla="*/ 545 w 748"/>
                <a:gd name="T85" fmla="*/ 496 h 748"/>
                <a:gd name="T86" fmla="*/ 547 w 748"/>
                <a:gd name="T87" fmla="*/ 353 h 748"/>
                <a:gd name="T88" fmla="*/ 579 w 748"/>
                <a:gd name="T89" fmla="*/ 377 h 748"/>
                <a:gd name="T90" fmla="*/ 619 w 748"/>
                <a:gd name="T91" fmla="*/ 389 h 748"/>
                <a:gd name="T92" fmla="*/ 654 w 748"/>
                <a:gd name="T93" fmla="*/ 387 h 748"/>
                <a:gd name="T94" fmla="*/ 695 w 748"/>
                <a:gd name="T95" fmla="*/ 371 h 748"/>
                <a:gd name="T96" fmla="*/ 726 w 748"/>
                <a:gd name="T97" fmla="*/ 341 h 748"/>
                <a:gd name="T98" fmla="*/ 744 w 748"/>
                <a:gd name="T99" fmla="*/ 301 h 748"/>
                <a:gd name="T100" fmla="*/ 748 w 748"/>
                <a:gd name="T101" fmla="*/ 273 h 748"/>
                <a:gd name="T102" fmla="*/ 739 w 748"/>
                <a:gd name="T103" fmla="*/ 229 h 748"/>
                <a:gd name="T104" fmla="*/ 715 w 748"/>
                <a:gd name="T105" fmla="*/ 193 h 748"/>
                <a:gd name="T106" fmla="*/ 680 w 748"/>
                <a:gd name="T107" fmla="*/ 168 h 748"/>
                <a:gd name="T108" fmla="*/ 637 w 748"/>
                <a:gd name="T109" fmla="*/ 157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48" h="748">
                  <a:moveTo>
                    <a:pt x="637" y="157"/>
                  </a:moveTo>
                  <a:lnTo>
                    <a:pt x="631" y="157"/>
                  </a:lnTo>
                  <a:lnTo>
                    <a:pt x="610" y="159"/>
                  </a:lnTo>
                  <a:lnTo>
                    <a:pt x="590" y="164"/>
                  </a:lnTo>
                  <a:lnTo>
                    <a:pt x="572" y="173"/>
                  </a:lnTo>
                  <a:lnTo>
                    <a:pt x="555" y="185"/>
                  </a:lnTo>
                  <a:lnTo>
                    <a:pt x="547" y="193"/>
                  </a:lnTo>
                  <a:lnTo>
                    <a:pt x="547" y="66"/>
                  </a:lnTo>
                  <a:lnTo>
                    <a:pt x="543" y="43"/>
                  </a:lnTo>
                  <a:lnTo>
                    <a:pt x="532" y="24"/>
                  </a:lnTo>
                  <a:lnTo>
                    <a:pt x="516" y="10"/>
                  </a:lnTo>
                  <a:lnTo>
                    <a:pt x="496" y="1"/>
                  </a:lnTo>
                  <a:lnTo>
                    <a:pt x="481" y="0"/>
                  </a:lnTo>
                  <a:lnTo>
                    <a:pt x="370" y="0"/>
                  </a:lnTo>
                  <a:lnTo>
                    <a:pt x="380" y="17"/>
                  </a:lnTo>
                  <a:lnTo>
                    <a:pt x="386" y="36"/>
                  </a:lnTo>
                  <a:lnTo>
                    <a:pt x="389" y="56"/>
                  </a:lnTo>
                  <a:lnTo>
                    <a:pt x="390" y="64"/>
                  </a:lnTo>
                  <a:lnTo>
                    <a:pt x="387" y="87"/>
                  </a:lnTo>
                  <a:lnTo>
                    <a:pt x="381" y="108"/>
                  </a:lnTo>
                  <a:lnTo>
                    <a:pt x="371" y="127"/>
                  </a:lnTo>
                  <a:lnTo>
                    <a:pt x="357" y="144"/>
                  </a:lnTo>
                  <a:lnTo>
                    <a:pt x="341" y="159"/>
                  </a:lnTo>
                  <a:lnTo>
                    <a:pt x="322" y="170"/>
                  </a:lnTo>
                  <a:lnTo>
                    <a:pt x="301" y="177"/>
                  </a:lnTo>
                  <a:lnTo>
                    <a:pt x="279" y="180"/>
                  </a:lnTo>
                  <a:lnTo>
                    <a:pt x="273" y="180"/>
                  </a:lnTo>
                  <a:lnTo>
                    <a:pt x="250" y="178"/>
                  </a:lnTo>
                  <a:lnTo>
                    <a:pt x="229" y="172"/>
                  </a:lnTo>
                  <a:lnTo>
                    <a:pt x="210" y="162"/>
                  </a:lnTo>
                  <a:lnTo>
                    <a:pt x="193" y="148"/>
                  </a:lnTo>
                  <a:lnTo>
                    <a:pt x="178" y="132"/>
                  </a:lnTo>
                  <a:lnTo>
                    <a:pt x="167" y="113"/>
                  </a:lnTo>
                  <a:lnTo>
                    <a:pt x="160" y="92"/>
                  </a:lnTo>
                  <a:lnTo>
                    <a:pt x="157" y="69"/>
                  </a:lnTo>
                  <a:lnTo>
                    <a:pt x="157" y="64"/>
                  </a:lnTo>
                  <a:lnTo>
                    <a:pt x="159" y="43"/>
                  </a:lnTo>
                  <a:lnTo>
                    <a:pt x="164" y="24"/>
                  </a:lnTo>
                  <a:lnTo>
                    <a:pt x="172" y="6"/>
                  </a:lnTo>
                  <a:lnTo>
                    <a:pt x="176" y="0"/>
                  </a:lnTo>
                  <a:lnTo>
                    <a:pt x="66" y="0"/>
                  </a:lnTo>
                  <a:lnTo>
                    <a:pt x="43" y="3"/>
                  </a:lnTo>
                  <a:lnTo>
                    <a:pt x="24" y="14"/>
                  </a:lnTo>
                  <a:lnTo>
                    <a:pt x="10" y="30"/>
                  </a:lnTo>
                  <a:lnTo>
                    <a:pt x="1" y="50"/>
                  </a:lnTo>
                  <a:lnTo>
                    <a:pt x="0" y="66"/>
                  </a:lnTo>
                  <a:lnTo>
                    <a:pt x="0" y="481"/>
                  </a:lnTo>
                  <a:lnTo>
                    <a:pt x="3" y="503"/>
                  </a:lnTo>
                  <a:lnTo>
                    <a:pt x="14" y="522"/>
                  </a:lnTo>
                  <a:lnTo>
                    <a:pt x="30" y="537"/>
                  </a:lnTo>
                  <a:lnTo>
                    <a:pt x="50" y="545"/>
                  </a:lnTo>
                  <a:lnTo>
                    <a:pt x="66" y="547"/>
                  </a:lnTo>
                  <a:lnTo>
                    <a:pt x="193" y="547"/>
                  </a:lnTo>
                  <a:lnTo>
                    <a:pt x="180" y="562"/>
                  </a:lnTo>
                  <a:lnTo>
                    <a:pt x="169" y="579"/>
                  </a:lnTo>
                  <a:lnTo>
                    <a:pt x="162" y="598"/>
                  </a:lnTo>
                  <a:lnTo>
                    <a:pt x="157" y="619"/>
                  </a:lnTo>
                  <a:lnTo>
                    <a:pt x="157" y="631"/>
                  </a:lnTo>
                  <a:lnTo>
                    <a:pt x="159" y="654"/>
                  </a:lnTo>
                  <a:lnTo>
                    <a:pt x="165" y="675"/>
                  </a:lnTo>
                  <a:lnTo>
                    <a:pt x="176" y="695"/>
                  </a:lnTo>
                  <a:lnTo>
                    <a:pt x="189" y="712"/>
                  </a:lnTo>
                  <a:lnTo>
                    <a:pt x="206" y="726"/>
                  </a:lnTo>
                  <a:lnTo>
                    <a:pt x="224" y="737"/>
                  </a:lnTo>
                  <a:lnTo>
                    <a:pt x="245" y="744"/>
                  </a:lnTo>
                  <a:lnTo>
                    <a:pt x="268" y="747"/>
                  </a:lnTo>
                  <a:lnTo>
                    <a:pt x="273" y="748"/>
                  </a:lnTo>
                  <a:lnTo>
                    <a:pt x="296" y="745"/>
                  </a:lnTo>
                  <a:lnTo>
                    <a:pt x="317" y="739"/>
                  </a:lnTo>
                  <a:lnTo>
                    <a:pt x="337" y="729"/>
                  </a:lnTo>
                  <a:lnTo>
                    <a:pt x="354" y="715"/>
                  </a:lnTo>
                  <a:lnTo>
                    <a:pt x="368" y="699"/>
                  </a:lnTo>
                  <a:lnTo>
                    <a:pt x="379" y="680"/>
                  </a:lnTo>
                  <a:lnTo>
                    <a:pt x="386" y="659"/>
                  </a:lnTo>
                  <a:lnTo>
                    <a:pt x="389" y="637"/>
                  </a:lnTo>
                  <a:lnTo>
                    <a:pt x="390" y="631"/>
                  </a:lnTo>
                  <a:lnTo>
                    <a:pt x="388" y="610"/>
                  </a:lnTo>
                  <a:lnTo>
                    <a:pt x="382" y="590"/>
                  </a:lnTo>
                  <a:lnTo>
                    <a:pt x="373" y="572"/>
                  </a:lnTo>
                  <a:lnTo>
                    <a:pt x="362" y="555"/>
                  </a:lnTo>
                  <a:lnTo>
                    <a:pt x="353" y="547"/>
                  </a:lnTo>
                  <a:lnTo>
                    <a:pt x="481" y="547"/>
                  </a:lnTo>
                  <a:lnTo>
                    <a:pt x="503" y="543"/>
                  </a:lnTo>
                  <a:lnTo>
                    <a:pt x="522" y="532"/>
                  </a:lnTo>
                  <a:lnTo>
                    <a:pt x="537" y="516"/>
                  </a:lnTo>
                  <a:lnTo>
                    <a:pt x="545" y="496"/>
                  </a:lnTo>
                  <a:lnTo>
                    <a:pt x="547" y="481"/>
                  </a:lnTo>
                  <a:lnTo>
                    <a:pt x="547" y="353"/>
                  </a:lnTo>
                  <a:lnTo>
                    <a:pt x="562" y="367"/>
                  </a:lnTo>
                  <a:lnTo>
                    <a:pt x="579" y="377"/>
                  </a:lnTo>
                  <a:lnTo>
                    <a:pt x="598" y="385"/>
                  </a:lnTo>
                  <a:lnTo>
                    <a:pt x="619" y="389"/>
                  </a:lnTo>
                  <a:lnTo>
                    <a:pt x="631" y="390"/>
                  </a:lnTo>
                  <a:lnTo>
                    <a:pt x="654" y="387"/>
                  </a:lnTo>
                  <a:lnTo>
                    <a:pt x="675" y="381"/>
                  </a:lnTo>
                  <a:lnTo>
                    <a:pt x="695" y="371"/>
                  </a:lnTo>
                  <a:lnTo>
                    <a:pt x="712" y="357"/>
                  </a:lnTo>
                  <a:lnTo>
                    <a:pt x="726" y="341"/>
                  </a:lnTo>
                  <a:lnTo>
                    <a:pt x="737" y="322"/>
                  </a:lnTo>
                  <a:lnTo>
                    <a:pt x="744" y="301"/>
                  </a:lnTo>
                  <a:lnTo>
                    <a:pt x="747" y="279"/>
                  </a:lnTo>
                  <a:lnTo>
                    <a:pt x="748" y="273"/>
                  </a:lnTo>
                  <a:lnTo>
                    <a:pt x="745" y="250"/>
                  </a:lnTo>
                  <a:lnTo>
                    <a:pt x="739" y="229"/>
                  </a:lnTo>
                  <a:lnTo>
                    <a:pt x="729" y="210"/>
                  </a:lnTo>
                  <a:lnTo>
                    <a:pt x="715" y="193"/>
                  </a:lnTo>
                  <a:lnTo>
                    <a:pt x="699" y="179"/>
                  </a:lnTo>
                  <a:lnTo>
                    <a:pt x="680" y="168"/>
                  </a:lnTo>
                  <a:lnTo>
                    <a:pt x="659" y="160"/>
                  </a:lnTo>
                  <a:lnTo>
                    <a:pt x="637" y="157"/>
                  </a:lnTo>
                  <a:close/>
                </a:path>
              </a:pathLst>
            </a:custGeom>
            <a:solidFill>
              <a:srgbClr val="007381"/>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7" name="Freeform 6"/>
            <p:cNvSpPr>
              <a:spLocks/>
            </p:cNvSpPr>
            <p:nvPr/>
          </p:nvSpPr>
          <p:spPr bwMode="auto">
            <a:xfrm>
              <a:off x="1823" y="850"/>
              <a:ext cx="729" cy="728"/>
            </a:xfrm>
            <a:custGeom>
              <a:avLst/>
              <a:gdLst>
                <a:gd name="T0" fmla="*/ 7 w 729"/>
                <a:gd name="T1" fmla="*/ 328 h 728"/>
                <a:gd name="T2" fmla="*/ 0 w 729"/>
                <a:gd name="T3" fmla="*/ 365 h 728"/>
                <a:gd name="T4" fmla="*/ 14 w 729"/>
                <a:gd name="T5" fmla="*/ 401 h 728"/>
                <a:gd name="T6" fmla="*/ 109 w 729"/>
                <a:gd name="T7" fmla="*/ 496 h 728"/>
                <a:gd name="T8" fmla="*/ 116 w 729"/>
                <a:gd name="T9" fmla="*/ 458 h 728"/>
                <a:gd name="T10" fmla="*/ 136 w 729"/>
                <a:gd name="T11" fmla="*/ 420 h 728"/>
                <a:gd name="T12" fmla="*/ 150 w 729"/>
                <a:gd name="T13" fmla="*/ 403 h 728"/>
                <a:gd name="T14" fmla="*/ 182 w 729"/>
                <a:gd name="T15" fmla="*/ 380 h 728"/>
                <a:gd name="T16" fmla="*/ 219 w 729"/>
                <a:gd name="T17" fmla="*/ 370 h 728"/>
                <a:gd name="T18" fmla="*/ 257 w 729"/>
                <a:gd name="T19" fmla="*/ 372 h 728"/>
                <a:gd name="T20" fmla="*/ 293 w 729"/>
                <a:gd name="T21" fmla="*/ 386 h 728"/>
                <a:gd name="T22" fmla="*/ 315 w 729"/>
                <a:gd name="T23" fmla="*/ 403 h 728"/>
                <a:gd name="T24" fmla="*/ 338 w 729"/>
                <a:gd name="T25" fmla="*/ 436 h 728"/>
                <a:gd name="T26" fmla="*/ 348 w 729"/>
                <a:gd name="T27" fmla="*/ 472 h 728"/>
                <a:gd name="T28" fmla="*/ 346 w 729"/>
                <a:gd name="T29" fmla="*/ 510 h 728"/>
                <a:gd name="T30" fmla="*/ 332 w 729"/>
                <a:gd name="T31" fmla="*/ 546 h 728"/>
                <a:gd name="T32" fmla="*/ 315 w 729"/>
                <a:gd name="T33" fmla="*/ 568 h 728"/>
                <a:gd name="T34" fmla="*/ 281 w 729"/>
                <a:gd name="T35" fmla="*/ 592 h 728"/>
                <a:gd name="T36" fmla="*/ 242 w 729"/>
                <a:gd name="T37" fmla="*/ 607 h 728"/>
                <a:gd name="T38" fmla="*/ 222 w 729"/>
                <a:gd name="T39" fmla="*/ 609 h 728"/>
                <a:gd name="T40" fmla="*/ 328 w 729"/>
                <a:gd name="T41" fmla="*/ 711 h 728"/>
                <a:gd name="T42" fmla="*/ 365 w 729"/>
                <a:gd name="T43" fmla="*/ 718 h 728"/>
                <a:gd name="T44" fmla="*/ 401 w 729"/>
                <a:gd name="T45" fmla="*/ 704 h 728"/>
                <a:gd name="T46" fmla="*/ 496 w 729"/>
                <a:gd name="T47" fmla="*/ 609 h 728"/>
                <a:gd name="T48" fmla="*/ 502 w 729"/>
                <a:gd name="T49" fmla="*/ 649 h 728"/>
                <a:gd name="T50" fmla="*/ 521 w 729"/>
                <a:gd name="T51" fmla="*/ 685 h 728"/>
                <a:gd name="T52" fmla="*/ 545 w 729"/>
                <a:gd name="T53" fmla="*/ 707 h 728"/>
                <a:gd name="T54" fmla="*/ 580 w 729"/>
                <a:gd name="T55" fmla="*/ 724 h 728"/>
                <a:gd name="T56" fmla="*/ 618 w 729"/>
                <a:gd name="T57" fmla="*/ 728 h 728"/>
                <a:gd name="T58" fmla="*/ 655 w 729"/>
                <a:gd name="T59" fmla="*/ 720 h 728"/>
                <a:gd name="T60" fmla="*/ 688 w 729"/>
                <a:gd name="T61" fmla="*/ 700 h 728"/>
                <a:gd name="T62" fmla="*/ 707 w 729"/>
                <a:gd name="T63" fmla="*/ 679 h 728"/>
                <a:gd name="T64" fmla="*/ 724 w 729"/>
                <a:gd name="T65" fmla="*/ 644 h 728"/>
                <a:gd name="T66" fmla="*/ 728 w 729"/>
                <a:gd name="T67" fmla="*/ 606 h 728"/>
                <a:gd name="T68" fmla="*/ 720 w 729"/>
                <a:gd name="T69" fmla="*/ 569 h 728"/>
                <a:gd name="T70" fmla="*/ 700 w 729"/>
                <a:gd name="T71" fmla="*/ 536 h 728"/>
                <a:gd name="T72" fmla="*/ 678 w 729"/>
                <a:gd name="T73" fmla="*/ 516 h 728"/>
                <a:gd name="T74" fmla="*/ 641 w 729"/>
                <a:gd name="T75" fmla="*/ 499 h 728"/>
                <a:gd name="T76" fmla="*/ 609 w 729"/>
                <a:gd name="T77" fmla="*/ 496 h 728"/>
                <a:gd name="T78" fmla="*/ 711 w 729"/>
                <a:gd name="T79" fmla="*/ 390 h 728"/>
                <a:gd name="T80" fmla="*/ 719 w 729"/>
                <a:gd name="T81" fmla="*/ 353 h 728"/>
                <a:gd name="T82" fmla="*/ 704 w 729"/>
                <a:gd name="T83" fmla="*/ 317 h 728"/>
                <a:gd name="T84" fmla="*/ 621 w 729"/>
                <a:gd name="T85" fmla="*/ 234 h 728"/>
                <a:gd name="T86" fmla="*/ 607 w 729"/>
                <a:gd name="T87" fmla="*/ 271 h 728"/>
                <a:gd name="T88" fmla="*/ 589 w 729"/>
                <a:gd name="T89" fmla="*/ 293 h 728"/>
                <a:gd name="T90" fmla="*/ 557 w 729"/>
                <a:gd name="T91" fmla="*/ 316 h 728"/>
                <a:gd name="T92" fmla="*/ 520 w 729"/>
                <a:gd name="T93" fmla="*/ 327 h 728"/>
                <a:gd name="T94" fmla="*/ 483 w 729"/>
                <a:gd name="T95" fmla="*/ 325 h 728"/>
                <a:gd name="T96" fmla="*/ 447 w 729"/>
                <a:gd name="T97" fmla="*/ 311 h 728"/>
                <a:gd name="T98" fmla="*/ 425 w 729"/>
                <a:gd name="T99" fmla="*/ 293 h 728"/>
                <a:gd name="T100" fmla="*/ 402 w 729"/>
                <a:gd name="T101" fmla="*/ 261 h 728"/>
                <a:gd name="T102" fmla="*/ 391 w 729"/>
                <a:gd name="T103" fmla="*/ 224 h 728"/>
                <a:gd name="T104" fmla="*/ 393 w 729"/>
                <a:gd name="T105" fmla="*/ 186 h 728"/>
                <a:gd name="T106" fmla="*/ 407 w 729"/>
                <a:gd name="T107" fmla="*/ 151 h 728"/>
                <a:gd name="T108" fmla="*/ 425 w 729"/>
                <a:gd name="T109" fmla="*/ 129 h 728"/>
                <a:gd name="T110" fmla="*/ 458 w 729"/>
                <a:gd name="T111" fmla="*/ 105 h 728"/>
                <a:gd name="T112" fmla="*/ 484 w 729"/>
                <a:gd name="T113" fmla="*/ 97 h 728"/>
                <a:gd name="T114" fmla="*/ 390 w 729"/>
                <a:gd name="T115" fmla="*/ 7 h 728"/>
                <a:gd name="T116" fmla="*/ 353 w 729"/>
                <a:gd name="T117" fmla="*/ 0 h 728"/>
                <a:gd name="T118" fmla="*/ 317 w 729"/>
                <a:gd name="T119" fmla="*/ 14 h 728"/>
                <a:gd name="T120" fmla="*/ 19 w 729"/>
                <a:gd name="T121" fmla="*/ 312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29" h="728">
                  <a:moveTo>
                    <a:pt x="19" y="312"/>
                  </a:moveTo>
                  <a:lnTo>
                    <a:pt x="7" y="328"/>
                  </a:lnTo>
                  <a:lnTo>
                    <a:pt x="0" y="346"/>
                  </a:lnTo>
                  <a:lnTo>
                    <a:pt x="0" y="365"/>
                  </a:lnTo>
                  <a:lnTo>
                    <a:pt x="4" y="384"/>
                  </a:lnTo>
                  <a:lnTo>
                    <a:pt x="14" y="401"/>
                  </a:lnTo>
                  <a:lnTo>
                    <a:pt x="19" y="406"/>
                  </a:lnTo>
                  <a:lnTo>
                    <a:pt x="109" y="496"/>
                  </a:lnTo>
                  <a:lnTo>
                    <a:pt x="111" y="478"/>
                  </a:lnTo>
                  <a:lnTo>
                    <a:pt x="116" y="458"/>
                  </a:lnTo>
                  <a:lnTo>
                    <a:pt x="125" y="439"/>
                  </a:lnTo>
                  <a:lnTo>
                    <a:pt x="136" y="420"/>
                  </a:lnTo>
                  <a:lnTo>
                    <a:pt x="149" y="404"/>
                  </a:lnTo>
                  <a:lnTo>
                    <a:pt x="150" y="403"/>
                  </a:lnTo>
                  <a:lnTo>
                    <a:pt x="165" y="390"/>
                  </a:lnTo>
                  <a:lnTo>
                    <a:pt x="182" y="380"/>
                  </a:lnTo>
                  <a:lnTo>
                    <a:pt x="200" y="374"/>
                  </a:lnTo>
                  <a:lnTo>
                    <a:pt x="219" y="370"/>
                  </a:lnTo>
                  <a:lnTo>
                    <a:pt x="238" y="369"/>
                  </a:lnTo>
                  <a:lnTo>
                    <a:pt x="257" y="372"/>
                  </a:lnTo>
                  <a:lnTo>
                    <a:pt x="275" y="377"/>
                  </a:lnTo>
                  <a:lnTo>
                    <a:pt x="293" y="386"/>
                  </a:lnTo>
                  <a:lnTo>
                    <a:pt x="309" y="398"/>
                  </a:lnTo>
                  <a:lnTo>
                    <a:pt x="315" y="403"/>
                  </a:lnTo>
                  <a:lnTo>
                    <a:pt x="328" y="419"/>
                  </a:lnTo>
                  <a:lnTo>
                    <a:pt x="338" y="436"/>
                  </a:lnTo>
                  <a:lnTo>
                    <a:pt x="344" y="454"/>
                  </a:lnTo>
                  <a:lnTo>
                    <a:pt x="348" y="472"/>
                  </a:lnTo>
                  <a:lnTo>
                    <a:pt x="349" y="491"/>
                  </a:lnTo>
                  <a:lnTo>
                    <a:pt x="346" y="510"/>
                  </a:lnTo>
                  <a:lnTo>
                    <a:pt x="341" y="528"/>
                  </a:lnTo>
                  <a:lnTo>
                    <a:pt x="332" y="546"/>
                  </a:lnTo>
                  <a:lnTo>
                    <a:pt x="320" y="562"/>
                  </a:lnTo>
                  <a:lnTo>
                    <a:pt x="315" y="568"/>
                  </a:lnTo>
                  <a:lnTo>
                    <a:pt x="299" y="581"/>
                  </a:lnTo>
                  <a:lnTo>
                    <a:pt x="281" y="592"/>
                  </a:lnTo>
                  <a:lnTo>
                    <a:pt x="262" y="601"/>
                  </a:lnTo>
                  <a:lnTo>
                    <a:pt x="242" y="607"/>
                  </a:lnTo>
                  <a:lnTo>
                    <a:pt x="223" y="609"/>
                  </a:lnTo>
                  <a:lnTo>
                    <a:pt x="222" y="609"/>
                  </a:lnTo>
                  <a:lnTo>
                    <a:pt x="312" y="699"/>
                  </a:lnTo>
                  <a:lnTo>
                    <a:pt x="328" y="711"/>
                  </a:lnTo>
                  <a:lnTo>
                    <a:pt x="346" y="718"/>
                  </a:lnTo>
                  <a:lnTo>
                    <a:pt x="365" y="718"/>
                  </a:lnTo>
                  <a:lnTo>
                    <a:pt x="384" y="714"/>
                  </a:lnTo>
                  <a:lnTo>
                    <a:pt x="401" y="704"/>
                  </a:lnTo>
                  <a:lnTo>
                    <a:pt x="406" y="699"/>
                  </a:lnTo>
                  <a:lnTo>
                    <a:pt x="496" y="609"/>
                  </a:lnTo>
                  <a:lnTo>
                    <a:pt x="497" y="629"/>
                  </a:lnTo>
                  <a:lnTo>
                    <a:pt x="502" y="649"/>
                  </a:lnTo>
                  <a:lnTo>
                    <a:pt x="510" y="667"/>
                  </a:lnTo>
                  <a:lnTo>
                    <a:pt x="521" y="685"/>
                  </a:lnTo>
                  <a:lnTo>
                    <a:pt x="530" y="694"/>
                  </a:lnTo>
                  <a:lnTo>
                    <a:pt x="545" y="707"/>
                  </a:lnTo>
                  <a:lnTo>
                    <a:pt x="562" y="717"/>
                  </a:lnTo>
                  <a:lnTo>
                    <a:pt x="580" y="724"/>
                  </a:lnTo>
                  <a:lnTo>
                    <a:pt x="599" y="728"/>
                  </a:lnTo>
                  <a:lnTo>
                    <a:pt x="618" y="728"/>
                  </a:lnTo>
                  <a:lnTo>
                    <a:pt x="637" y="726"/>
                  </a:lnTo>
                  <a:lnTo>
                    <a:pt x="655" y="720"/>
                  </a:lnTo>
                  <a:lnTo>
                    <a:pt x="672" y="712"/>
                  </a:lnTo>
                  <a:lnTo>
                    <a:pt x="688" y="700"/>
                  </a:lnTo>
                  <a:lnTo>
                    <a:pt x="694" y="694"/>
                  </a:lnTo>
                  <a:lnTo>
                    <a:pt x="707" y="679"/>
                  </a:lnTo>
                  <a:lnTo>
                    <a:pt x="717" y="662"/>
                  </a:lnTo>
                  <a:lnTo>
                    <a:pt x="724" y="644"/>
                  </a:lnTo>
                  <a:lnTo>
                    <a:pt x="728" y="625"/>
                  </a:lnTo>
                  <a:lnTo>
                    <a:pt x="728" y="606"/>
                  </a:lnTo>
                  <a:lnTo>
                    <a:pt x="726" y="587"/>
                  </a:lnTo>
                  <a:lnTo>
                    <a:pt x="720" y="569"/>
                  </a:lnTo>
                  <a:lnTo>
                    <a:pt x="712" y="552"/>
                  </a:lnTo>
                  <a:lnTo>
                    <a:pt x="700" y="536"/>
                  </a:lnTo>
                  <a:lnTo>
                    <a:pt x="694" y="530"/>
                  </a:lnTo>
                  <a:lnTo>
                    <a:pt x="678" y="516"/>
                  </a:lnTo>
                  <a:lnTo>
                    <a:pt x="660" y="506"/>
                  </a:lnTo>
                  <a:lnTo>
                    <a:pt x="641" y="499"/>
                  </a:lnTo>
                  <a:lnTo>
                    <a:pt x="622" y="496"/>
                  </a:lnTo>
                  <a:lnTo>
                    <a:pt x="609" y="496"/>
                  </a:lnTo>
                  <a:lnTo>
                    <a:pt x="699" y="406"/>
                  </a:lnTo>
                  <a:lnTo>
                    <a:pt x="711" y="390"/>
                  </a:lnTo>
                  <a:lnTo>
                    <a:pt x="718" y="372"/>
                  </a:lnTo>
                  <a:lnTo>
                    <a:pt x="719" y="353"/>
                  </a:lnTo>
                  <a:lnTo>
                    <a:pt x="714" y="334"/>
                  </a:lnTo>
                  <a:lnTo>
                    <a:pt x="704" y="317"/>
                  </a:lnTo>
                  <a:lnTo>
                    <a:pt x="699" y="312"/>
                  </a:lnTo>
                  <a:lnTo>
                    <a:pt x="621" y="234"/>
                  </a:lnTo>
                  <a:lnTo>
                    <a:pt x="616" y="253"/>
                  </a:lnTo>
                  <a:lnTo>
                    <a:pt x="607" y="271"/>
                  </a:lnTo>
                  <a:lnTo>
                    <a:pt x="595" y="288"/>
                  </a:lnTo>
                  <a:lnTo>
                    <a:pt x="589" y="293"/>
                  </a:lnTo>
                  <a:lnTo>
                    <a:pt x="574" y="306"/>
                  </a:lnTo>
                  <a:lnTo>
                    <a:pt x="557" y="316"/>
                  </a:lnTo>
                  <a:lnTo>
                    <a:pt x="539" y="323"/>
                  </a:lnTo>
                  <a:lnTo>
                    <a:pt x="520" y="327"/>
                  </a:lnTo>
                  <a:lnTo>
                    <a:pt x="501" y="327"/>
                  </a:lnTo>
                  <a:lnTo>
                    <a:pt x="483" y="325"/>
                  </a:lnTo>
                  <a:lnTo>
                    <a:pt x="464" y="319"/>
                  </a:lnTo>
                  <a:lnTo>
                    <a:pt x="447" y="311"/>
                  </a:lnTo>
                  <a:lnTo>
                    <a:pt x="431" y="299"/>
                  </a:lnTo>
                  <a:lnTo>
                    <a:pt x="425" y="293"/>
                  </a:lnTo>
                  <a:lnTo>
                    <a:pt x="412" y="278"/>
                  </a:lnTo>
                  <a:lnTo>
                    <a:pt x="402" y="261"/>
                  </a:lnTo>
                  <a:lnTo>
                    <a:pt x="395" y="243"/>
                  </a:lnTo>
                  <a:lnTo>
                    <a:pt x="391" y="224"/>
                  </a:lnTo>
                  <a:lnTo>
                    <a:pt x="391" y="205"/>
                  </a:lnTo>
                  <a:lnTo>
                    <a:pt x="393" y="186"/>
                  </a:lnTo>
                  <a:lnTo>
                    <a:pt x="399" y="168"/>
                  </a:lnTo>
                  <a:lnTo>
                    <a:pt x="407" y="151"/>
                  </a:lnTo>
                  <a:lnTo>
                    <a:pt x="419" y="135"/>
                  </a:lnTo>
                  <a:lnTo>
                    <a:pt x="425" y="129"/>
                  </a:lnTo>
                  <a:lnTo>
                    <a:pt x="441" y="115"/>
                  </a:lnTo>
                  <a:lnTo>
                    <a:pt x="458" y="105"/>
                  </a:lnTo>
                  <a:lnTo>
                    <a:pt x="477" y="98"/>
                  </a:lnTo>
                  <a:lnTo>
                    <a:pt x="484" y="97"/>
                  </a:lnTo>
                  <a:lnTo>
                    <a:pt x="406" y="19"/>
                  </a:lnTo>
                  <a:lnTo>
                    <a:pt x="390" y="7"/>
                  </a:lnTo>
                  <a:lnTo>
                    <a:pt x="372" y="0"/>
                  </a:lnTo>
                  <a:lnTo>
                    <a:pt x="353" y="0"/>
                  </a:lnTo>
                  <a:lnTo>
                    <a:pt x="334" y="4"/>
                  </a:lnTo>
                  <a:lnTo>
                    <a:pt x="317" y="14"/>
                  </a:lnTo>
                  <a:lnTo>
                    <a:pt x="312" y="19"/>
                  </a:lnTo>
                  <a:lnTo>
                    <a:pt x="19" y="312"/>
                  </a:lnTo>
                  <a:close/>
                </a:path>
              </a:pathLst>
            </a:custGeom>
            <a:solidFill>
              <a:srgbClr val="CCCD0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8" name="Freeform 7"/>
            <p:cNvSpPr>
              <a:spLocks/>
            </p:cNvSpPr>
            <p:nvPr/>
          </p:nvSpPr>
          <p:spPr bwMode="auto">
            <a:xfrm>
              <a:off x="1588" y="39"/>
              <a:ext cx="726" cy="726"/>
            </a:xfrm>
            <a:custGeom>
              <a:avLst/>
              <a:gdLst>
                <a:gd name="T0" fmla="*/ 692 w 726"/>
                <a:gd name="T1" fmla="*/ 198 h 726"/>
                <a:gd name="T2" fmla="*/ 715 w 726"/>
                <a:gd name="T3" fmla="*/ 166 h 726"/>
                <a:gd name="T4" fmla="*/ 725 w 726"/>
                <a:gd name="T5" fmla="*/ 129 h 726"/>
                <a:gd name="T6" fmla="*/ 723 w 726"/>
                <a:gd name="T7" fmla="*/ 91 h 726"/>
                <a:gd name="T8" fmla="*/ 709 w 726"/>
                <a:gd name="T9" fmla="*/ 56 h 726"/>
                <a:gd name="T10" fmla="*/ 692 w 726"/>
                <a:gd name="T11" fmla="*/ 33 h 726"/>
                <a:gd name="T12" fmla="*/ 659 w 726"/>
                <a:gd name="T13" fmla="*/ 11 h 726"/>
                <a:gd name="T14" fmla="*/ 623 w 726"/>
                <a:gd name="T15" fmla="*/ 0 h 726"/>
                <a:gd name="T16" fmla="*/ 585 w 726"/>
                <a:gd name="T17" fmla="*/ 2 h 726"/>
                <a:gd name="T18" fmla="*/ 549 w 726"/>
                <a:gd name="T19" fmla="*/ 16 h 726"/>
                <a:gd name="T20" fmla="*/ 527 w 726"/>
                <a:gd name="T21" fmla="*/ 33 h 726"/>
                <a:gd name="T22" fmla="*/ 503 w 726"/>
                <a:gd name="T23" fmla="*/ 68 h 726"/>
                <a:gd name="T24" fmla="*/ 493 w 726"/>
                <a:gd name="T25" fmla="*/ 107 h 726"/>
                <a:gd name="T26" fmla="*/ 406 w 726"/>
                <a:gd name="T27" fmla="*/ 26 h 726"/>
                <a:gd name="T28" fmla="*/ 372 w 726"/>
                <a:gd name="T29" fmla="*/ 8 h 726"/>
                <a:gd name="T30" fmla="*/ 334 w 726"/>
                <a:gd name="T31" fmla="*/ 11 h 726"/>
                <a:gd name="T32" fmla="*/ 312 w 726"/>
                <a:gd name="T33" fmla="*/ 26 h 726"/>
                <a:gd name="T34" fmla="*/ 230 w 726"/>
                <a:gd name="T35" fmla="*/ 83 h 726"/>
                <a:gd name="T36" fmla="*/ 207 w 726"/>
                <a:gd name="T37" fmla="*/ 49 h 726"/>
                <a:gd name="T38" fmla="*/ 191 w 726"/>
                <a:gd name="T39" fmla="*/ 36 h 726"/>
                <a:gd name="T40" fmla="*/ 156 w 726"/>
                <a:gd name="T41" fmla="*/ 20 h 726"/>
                <a:gd name="T42" fmla="*/ 119 w 726"/>
                <a:gd name="T43" fmla="*/ 15 h 726"/>
                <a:gd name="T44" fmla="*/ 81 w 726"/>
                <a:gd name="T45" fmla="*/ 23 h 726"/>
                <a:gd name="T46" fmla="*/ 48 w 726"/>
                <a:gd name="T47" fmla="*/ 44 h 726"/>
                <a:gd name="T48" fmla="*/ 29 w 726"/>
                <a:gd name="T49" fmla="*/ 65 h 726"/>
                <a:gd name="T50" fmla="*/ 12 w 726"/>
                <a:gd name="T51" fmla="*/ 100 h 726"/>
                <a:gd name="T52" fmla="*/ 8 w 726"/>
                <a:gd name="T53" fmla="*/ 137 h 726"/>
                <a:gd name="T54" fmla="*/ 16 w 726"/>
                <a:gd name="T55" fmla="*/ 174 h 726"/>
                <a:gd name="T56" fmla="*/ 36 w 726"/>
                <a:gd name="T57" fmla="*/ 208 h 726"/>
                <a:gd name="T58" fmla="*/ 58 w 726"/>
                <a:gd name="T59" fmla="*/ 227 h 726"/>
                <a:gd name="T60" fmla="*/ 94 w 726"/>
                <a:gd name="T61" fmla="*/ 244 h 726"/>
                <a:gd name="T62" fmla="*/ 19 w 726"/>
                <a:gd name="T63" fmla="*/ 320 h 726"/>
                <a:gd name="T64" fmla="*/ 0 w 726"/>
                <a:gd name="T65" fmla="*/ 354 h 726"/>
                <a:gd name="T66" fmla="*/ 4 w 726"/>
                <a:gd name="T67" fmla="*/ 391 h 726"/>
                <a:gd name="T68" fmla="*/ 19 w 726"/>
                <a:gd name="T69" fmla="*/ 413 h 726"/>
                <a:gd name="T70" fmla="*/ 94 w 726"/>
                <a:gd name="T71" fmla="*/ 464 h 726"/>
                <a:gd name="T72" fmla="*/ 117 w 726"/>
                <a:gd name="T73" fmla="*/ 430 h 726"/>
                <a:gd name="T74" fmla="*/ 134 w 726"/>
                <a:gd name="T75" fmla="*/ 415 h 726"/>
                <a:gd name="T76" fmla="*/ 169 w 726"/>
                <a:gd name="T77" fmla="*/ 398 h 726"/>
                <a:gd name="T78" fmla="*/ 207 w 726"/>
                <a:gd name="T79" fmla="*/ 394 h 726"/>
                <a:gd name="T80" fmla="*/ 244 w 726"/>
                <a:gd name="T81" fmla="*/ 402 h 726"/>
                <a:gd name="T82" fmla="*/ 278 w 726"/>
                <a:gd name="T83" fmla="*/ 422 h 726"/>
                <a:gd name="T84" fmla="*/ 297 w 726"/>
                <a:gd name="T85" fmla="*/ 443 h 726"/>
                <a:gd name="T86" fmla="*/ 313 w 726"/>
                <a:gd name="T87" fmla="*/ 478 h 726"/>
                <a:gd name="T88" fmla="*/ 318 w 726"/>
                <a:gd name="T89" fmla="*/ 516 h 726"/>
                <a:gd name="T90" fmla="*/ 310 w 726"/>
                <a:gd name="T91" fmla="*/ 553 h 726"/>
                <a:gd name="T92" fmla="*/ 289 w 726"/>
                <a:gd name="T93" fmla="*/ 586 h 726"/>
                <a:gd name="T94" fmla="*/ 268 w 726"/>
                <a:gd name="T95" fmla="*/ 606 h 726"/>
                <a:gd name="T96" fmla="*/ 231 w 726"/>
                <a:gd name="T97" fmla="*/ 622 h 726"/>
                <a:gd name="T98" fmla="*/ 312 w 726"/>
                <a:gd name="T99" fmla="*/ 707 h 726"/>
                <a:gd name="T100" fmla="*/ 346 w 726"/>
                <a:gd name="T101" fmla="*/ 725 h 726"/>
                <a:gd name="T102" fmla="*/ 384 w 726"/>
                <a:gd name="T103" fmla="*/ 721 h 726"/>
                <a:gd name="T104" fmla="*/ 406 w 726"/>
                <a:gd name="T105" fmla="*/ 707 h 726"/>
                <a:gd name="T106" fmla="*/ 711 w 726"/>
                <a:gd name="T107" fmla="*/ 397 h 726"/>
                <a:gd name="T108" fmla="*/ 718 w 726"/>
                <a:gd name="T109" fmla="*/ 360 h 726"/>
                <a:gd name="T110" fmla="*/ 704 w 726"/>
                <a:gd name="T111" fmla="*/ 325 h 726"/>
                <a:gd name="T112" fmla="*/ 612 w 726"/>
                <a:gd name="T113" fmla="*/ 232 h 726"/>
                <a:gd name="T114" fmla="*/ 651 w 726"/>
                <a:gd name="T115" fmla="*/ 224 h 726"/>
                <a:gd name="T116" fmla="*/ 686 w 726"/>
                <a:gd name="T117" fmla="*/ 203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6" h="726">
                  <a:moveTo>
                    <a:pt x="686" y="203"/>
                  </a:moveTo>
                  <a:lnTo>
                    <a:pt x="692" y="198"/>
                  </a:lnTo>
                  <a:lnTo>
                    <a:pt x="705" y="183"/>
                  </a:lnTo>
                  <a:lnTo>
                    <a:pt x="715" y="166"/>
                  </a:lnTo>
                  <a:lnTo>
                    <a:pt x="721" y="148"/>
                  </a:lnTo>
                  <a:lnTo>
                    <a:pt x="725" y="129"/>
                  </a:lnTo>
                  <a:lnTo>
                    <a:pt x="726" y="110"/>
                  </a:lnTo>
                  <a:lnTo>
                    <a:pt x="723" y="91"/>
                  </a:lnTo>
                  <a:lnTo>
                    <a:pt x="718" y="73"/>
                  </a:lnTo>
                  <a:lnTo>
                    <a:pt x="709" y="56"/>
                  </a:lnTo>
                  <a:lnTo>
                    <a:pt x="697" y="39"/>
                  </a:lnTo>
                  <a:lnTo>
                    <a:pt x="692" y="33"/>
                  </a:lnTo>
                  <a:lnTo>
                    <a:pt x="676" y="20"/>
                  </a:lnTo>
                  <a:lnTo>
                    <a:pt x="659" y="11"/>
                  </a:lnTo>
                  <a:lnTo>
                    <a:pt x="641" y="4"/>
                  </a:lnTo>
                  <a:lnTo>
                    <a:pt x="623" y="0"/>
                  </a:lnTo>
                  <a:lnTo>
                    <a:pt x="604" y="0"/>
                  </a:lnTo>
                  <a:lnTo>
                    <a:pt x="585" y="2"/>
                  </a:lnTo>
                  <a:lnTo>
                    <a:pt x="567" y="8"/>
                  </a:lnTo>
                  <a:lnTo>
                    <a:pt x="549" y="16"/>
                  </a:lnTo>
                  <a:lnTo>
                    <a:pt x="533" y="28"/>
                  </a:lnTo>
                  <a:lnTo>
                    <a:pt x="527" y="33"/>
                  </a:lnTo>
                  <a:lnTo>
                    <a:pt x="514" y="50"/>
                  </a:lnTo>
                  <a:lnTo>
                    <a:pt x="503" y="68"/>
                  </a:lnTo>
                  <a:lnTo>
                    <a:pt x="497" y="87"/>
                  </a:lnTo>
                  <a:lnTo>
                    <a:pt x="493" y="107"/>
                  </a:lnTo>
                  <a:lnTo>
                    <a:pt x="493" y="113"/>
                  </a:lnTo>
                  <a:lnTo>
                    <a:pt x="406" y="26"/>
                  </a:lnTo>
                  <a:lnTo>
                    <a:pt x="390" y="14"/>
                  </a:lnTo>
                  <a:lnTo>
                    <a:pt x="372" y="8"/>
                  </a:lnTo>
                  <a:lnTo>
                    <a:pt x="353" y="7"/>
                  </a:lnTo>
                  <a:lnTo>
                    <a:pt x="334" y="11"/>
                  </a:lnTo>
                  <a:lnTo>
                    <a:pt x="317" y="21"/>
                  </a:lnTo>
                  <a:lnTo>
                    <a:pt x="312" y="26"/>
                  </a:lnTo>
                  <a:lnTo>
                    <a:pt x="237" y="101"/>
                  </a:lnTo>
                  <a:lnTo>
                    <a:pt x="230" y="83"/>
                  </a:lnTo>
                  <a:lnTo>
                    <a:pt x="220" y="65"/>
                  </a:lnTo>
                  <a:lnTo>
                    <a:pt x="207" y="49"/>
                  </a:lnTo>
                  <a:lnTo>
                    <a:pt x="191" y="36"/>
                  </a:lnTo>
                  <a:lnTo>
                    <a:pt x="174" y="26"/>
                  </a:lnTo>
                  <a:lnTo>
                    <a:pt x="156" y="20"/>
                  </a:lnTo>
                  <a:lnTo>
                    <a:pt x="138" y="16"/>
                  </a:lnTo>
                  <a:lnTo>
                    <a:pt x="119" y="15"/>
                  </a:lnTo>
                  <a:lnTo>
                    <a:pt x="100" y="18"/>
                  </a:lnTo>
                  <a:lnTo>
                    <a:pt x="81" y="23"/>
                  </a:lnTo>
                  <a:lnTo>
                    <a:pt x="64" y="32"/>
                  </a:lnTo>
                  <a:lnTo>
                    <a:pt x="48" y="44"/>
                  </a:lnTo>
                  <a:lnTo>
                    <a:pt x="42" y="49"/>
                  </a:lnTo>
                  <a:lnTo>
                    <a:pt x="29" y="65"/>
                  </a:lnTo>
                  <a:lnTo>
                    <a:pt x="19" y="82"/>
                  </a:lnTo>
                  <a:lnTo>
                    <a:pt x="12" y="100"/>
                  </a:lnTo>
                  <a:lnTo>
                    <a:pt x="9" y="118"/>
                  </a:lnTo>
                  <a:lnTo>
                    <a:pt x="8" y="137"/>
                  </a:lnTo>
                  <a:lnTo>
                    <a:pt x="10" y="156"/>
                  </a:lnTo>
                  <a:lnTo>
                    <a:pt x="16" y="174"/>
                  </a:lnTo>
                  <a:lnTo>
                    <a:pt x="25" y="192"/>
                  </a:lnTo>
                  <a:lnTo>
                    <a:pt x="36" y="208"/>
                  </a:lnTo>
                  <a:lnTo>
                    <a:pt x="42" y="214"/>
                  </a:lnTo>
                  <a:lnTo>
                    <a:pt x="58" y="227"/>
                  </a:lnTo>
                  <a:lnTo>
                    <a:pt x="75" y="237"/>
                  </a:lnTo>
                  <a:lnTo>
                    <a:pt x="94" y="244"/>
                  </a:lnTo>
                  <a:lnTo>
                    <a:pt x="19" y="320"/>
                  </a:lnTo>
                  <a:lnTo>
                    <a:pt x="7" y="336"/>
                  </a:lnTo>
                  <a:lnTo>
                    <a:pt x="0" y="354"/>
                  </a:lnTo>
                  <a:lnTo>
                    <a:pt x="0" y="373"/>
                  </a:lnTo>
                  <a:lnTo>
                    <a:pt x="4" y="391"/>
                  </a:lnTo>
                  <a:lnTo>
                    <a:pt x="14" y="408"/>
                  </a:lnTo>
                  <a:lnTo>
                    <a:pt x="19" y="413"/>
                  </a:lnTo>
                  <a:lnTo>
                    <a:pt x="88" y="483"/>
                  </a:lnTo>
                  <a:lnTo>
                    <a:pt x="94" y="464"/>
                  </a:lnTo>
                  <a:lnTo>
                    <a:pt x="104" y="446"/>
                  </a:lnTo>
                  <a:lnTo>
                    <a:pt x="117" y="430"/>
                  </a:lnTo>
                  <a:lnTo>
                    <a:pt x="119" y="428"/>
                  </a:lnTo>
                  <a:lnTo>
                    <a:pt x="134" y="415"/>
                  </a:lnTo>
                  <a:lnTo>
                    <a:pt x="151" y="405"/>
                  </a:lnTo>
                  <a:lnTo>
                    <a:pt x="169" y="398"/>
                  </a:lnTo>
                  <a:lnTo>
                    <a:pt x="188" y="394"/>
                  </a:lnTo>
                  <a:lnTo>
                    <a:pt x="207" y="394"/>
                  </a:lnTo>
                  <a:lnTo>
                    <a:pt x="226" y="396"/>
                  </a:lnTo>
                  <a:lnTo>
                    <a:pt x="244" y="402"/>
                  </a:lnTo>
                  <a:lnTo>
                    <a:pt x="262" y="410"/>
                  </a:lnTo>
                  <a:lnTo>
                    <a:pt x="278" y="422"/>
                  </a:lnTo>
                  <a:lnTo>
                    <a:pt x="284" y="428"/>
                  </a:lnTo>
                  <a:lnTo>
                    <a:pt x="297" y="443"/>
                  </a:lnTo>
                  <a:lnTo>
                    <a:pt x="306" y="460"/>
                  </a:lnTo>
                  <a:lnTo>
                    <a:pt x="313" y="478"/>
                  </a:lnTo>
                  <a:lnTo>
                    <a:pt x="317" y="497"/>
                  </a:lnTo>
                  <a:lnTo>
                    <a:pt x="318" y="516"/>
                  </a:lnTo>
                  <a:lnTo>
                    <a:pt x="315" y="534"/>
                  </a:lnTo>
                  <a:lnTo>
                    <a:pt x="310" y="553"/>
                  </a:lnTo>
                  <a:lnTo>
                    <a:pt x="301" y="570"/>
                  </a:lnTo>
                  <a:lnTo>
                    <a:pt x="289" y="586"/>
                  </a:lnTo>
                  <a:lnTo>
                    <a:pt x="284" y="592"/>
                  </a:lnTo>
                  <a:lnTo>
                    <a:pt x="268" y="606"/>
                  </a:lnTo>
                  <a:lnTo>
                    <a:pt x="250" y="616"/>
                  </a:lnTo>
                  <a:lnTo>
                    <a:pt x="231" y="622"/>
                  </a:lnTo>
                  <a:lnTo>
                    <a:pt x="229" y="623"/>
                  </a:lnTo>
                  <a:lnTo>
                    <a:pt x="312" y="707"/>
                  </a:lnTo>
                  <a:lnTo>
                    <a:pt x="328" y="718"/>
                  </a:lnTo>
                  <a:lnTo>
                    <a:pt x="346" y="725"/>
                  </a:lnTo>
                  <a:lnTo>
                    <a:pt x="365" y="726"/>
                  </a:lnTo>
                  <a:lnTo>
                    <a:pt x="384" y="721"/>
                  </a:lnTo>
                  <a:lnTo>
                    <a:pt x="401" y="711"/>
                  </a:lnTo>
                  <a:lnTo>
                    <a:pt x="406" y="707"/>
                  </a:lnTo>
                  <a:lnTo>
                    <a:pt x="699" y="413"/>
                  </a:lnTo>
                  <a:lnTo>
                    <a:pt x="711" y="397"/>
                  </a:lnTo>
                  <a:lnTo>
                    <a:pt x="717" y="379"/>
                  </a:lnTo>
                  <a:lnTo>
                    <a:pt x="718" y="360"/>
                  </a:lnTo>
                  <a:lnTo>
                    <a:pt x="714" y="341"/>
                  </a:lnTo>
                  <a:lnTo>
                    <a:pt x="704" y="325"/>
                  </a:lnTo>
                  <a:lnTo>
                    <a:pt x="699" y="320"/>
                  </a:lnTo>
                  <a:lnTo>
                    <a:pt x="612" y="232"/>
                  </a:lnTo>
                  <a:lnTo>
                    <a:pt x="632" y="230"/>
                  </a:lnTo>
                  <a:lnTo>
                    <a:pt x="651" y="224"/>
                  </a:lnTo>
                  <a:lnTo>
                    <a:pt x="669" y="215"/>
                  </a:lnTo>
                  <a:lnTo>
                    <a:pt x="686" y="203"/>
                  </a:lnTo>
                  <a:close/>
                </a:path>
              </a:pathLst>
            </a:custGeom>
            <a:solidFill>
              <a:srgbClr val="74B3BD"/>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grpSp>
    </p:spTree>
    <p:extLst>
      <p:ext uri="{BB962C8B-B14F-4D97-AF65-F5344CB8AC3E}">
        <p14:creationId xmlns:p14="http://schemas.microsoft.com/office/powerpoint/2010/main" val="936313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780" y="991482"/>
            <a:ext cx="8229600" cy="1143000"/>
          </a:xfrm>
        </p:spPr>
        <p:txBody>
          <a:bodyPr>
            <a:normAutofit/>
          </a:bodyPr>
          <a:lstStyle/>
          <a:p>
            <a:pPr algn="l"/>
            <a:r>
              <a:rPr lang="en-AU" sz="3600" dirty="0" smtClean="0"/>
              <a:t>Activity: Goal setting</a:t>
            </a:r>
            <a:endParaRPr lang="en-AU" sz="3600" dirty="0"/>
          </a:p>
        </p:txBody>
      </p:sp>
      <p:pic>
        <p:nvPicPr>
          <p:cNvPr id="1026"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061668" y="2308225"/>
            <a:ext cx="6678684" cy="3631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oup 3"/>
          <p:cNvGrpSpPr>
            <a:grpSpLocks/>
          </p:cNvGrpSpPr>
          <p:nvPr/>
        </p:nvGrpSpPr>
        <p:grpSpPr bwMode="auto">
          <a:xfrm>
            <a:off x="7917177" y="5588543"/>
            <a:ext cx="915035" cy="977265"/>
            <a:chOff x="1111" y="39"/>
            <a:chExt cx="1441" cy="1539"/>
          </a:xfrm>
        </p:grpSpPr>
        <p:sp>
          <p:nvSpPr>
            <p:cNvPr id="5" name="Freeform 4"/>
            <p:cNvSpPr>
              <a:spLocks/>
            </p:cNvSpPr>
            <p:nvPr/>
          </p:nvSpPr>
          <p:spPr bwMode="auto">
            <a:xfrm>
              <a:off x="1111" y="673"/>
              <a:ext cx="748" cy="748"/>
            </a:xfrm>
            <a:custGeom>
              <a:avLst/>
              <a:gdLst>
                <a:gd name="T0" fmla="*/ 631 w 748"/>
                <a:gd name="T1" fmla="*/ 157 h 748"/>
                <a:gd name="T2" fmla="*/ 590 w 748"/>
                <a:gd name="T3" fmla="*/ 164 h 748"/>
                <a:gd name="T4" fmla="*/ 555 w 748"/>
                <a:gd name="T5" fmla="*/ 185 h 748"/>
                <a:gd name="T6" fmla="*/ 547 w 748"/>
                <a:gd name="T7" fmla="*/ 66 h 748"/>
                <a:gd name="T8" fmla="*/ 532 w 748"/>
                <a:gd name="T9" fmla="*/ 24 h 748"/>
                <a:gd name="T10" fmla="*/ 496 w 748"/>
                <a:gd name="T11" fmla="*/ 1 h 748"/>
                <a:gd name="T12" fmla="*/ 370 w 748"/>
                <a:gd name="T13" fmla="*/ 0 h 748"/>
                <a:gd name="T14" fmla="*/ 386 w 748"/>
                <a:gd name="T15" fmla="*/ 36 h 748"/>
                <a:gd name="T16" fmla="*/ 390 w 748"/>
                <a:gd name="T17" fmla="*/ 64 h 748"/>
                <a:gd name="T18" fmla="*/ 381 w 748"/>
                <a:gd name="T19" fmla="*/ 108 h 748"/>
                <a:gd name="T20" fmla="*/ 357 w 748"/>
                <a:gd name="T21" fmla="*/ 144 h 748"/>
                <a:gd name="T22" fmla="*/ 322 w 748"/>
                <a:gd name="T23" fmla="*/ 170 h 748"/>
                <a:gd name="T24" fmla="*/ 279 w 748"/>
                <a:gd name="T25" fmla="*/ 180 h 748"/>
                <a:gd name="T26" fmla="*/ 250 w 748"/>
                <a:gd name="T27" fmla="*/ 178 h 748"/>
                <a:gd name="T28" fmla="*/ 210 w 748"/>
                <a:gd name="T29" fmla="*/ 162 h 748"/>
                <a:gd name="T30" fmla="*/ 178 w 748"/>
                <a:gd name="T31" fmla="*/ 132 h 748"/>
                <a:gd name="T32" fmla="*/ 160 w 748"/>
                <a:gd name="T33" fmla="*/ 92 h 748"/>
                <a:gd name="T34" fmla="*/ 157 w 748"/>
                <a:gd name="T35" fmla="*/ 64 h 748"/>
                <a:gd name="T36" fmla="*/ 164 w 748"/>
                <a:gd name="T37" fmla="*/ 24 h 748"/>
                <a:gd name="T38" fmla="*/ 176 w 748"/>
                <a:gd name="T39" fmla="*/ 0 h 748"/>
                <a:gd name="T40" fmla="*/ 43 w 748"/>
                <a:gd name="T41" fmla="*/ 3 h 748"/>
                <a:gd name="T42" fmla="*/ 10 w 748"/>
                <a:gd name="T43" fmla="*/ 30 h 748"/>
                <a:gd name="T44" fmla="*/ 0 w 748"/>
                <a:gd name="T45" fmla="*/ 66 h 748"/>
                <a:gd name="T46" fmla="*/ 3 w 748"/>
                <a:gd name="T47" fmla="*/ 503 h 748"/>
                <a:gd name="T48" fmla="*/ 30 w 748"/>
                <a:gd name="T49" fmla="*/ 537 h 748"/>
                <a:gd name="T50" fmla="*/ 66 w 748"/>
                <a:gd name="T51" fmla="*/ 547 h 748"/>
                <a:gd name="T52" fmla="*/ 180 w 748"/>
                <a:gd name="T53" fmla="*/ 562 h 748"/>
                <a:gd name="T54" fmla="*/ 162 w 748"/>
                <a:gd name="T55" fmla="*/ 598 h 748"/>
                <a:gd name="T56" fmla="*/ 157 w 748"/>
                <a:gd name="T57" fmla="*/ 631 h 748"/>
                <a:gd name="T58" fmla="*/ 165 w 748"/>
                <a:gd name="T59" fmla="*/ 675 h 748"/>
                <a:gd name="T60" fmla="*/ 189 w 748"/>
                <a:gd name="T61" fmla="*/ 712 h 748"/>
                <a:gd name="T62" fmla="*/ 224 w 748"/>
                <a:gd name="T63" fmla="*/ 737 h 748"/>
                <a:gd name="T64" fmla="*/ 268 w 748"/>
                <a:gd name="T65" fmla="*/ 747 h 748"/>
                <a:gd name="T66" fmla="*/ 296 w 748"/>
                <a:gd name="T67" fmla="*/ 745 h 748"/>
                <a:gd name="T68" fmla="*/ 337 w 748"/>
                <a:gd name="T69" fmla="*/ 729 h 748"/>
                <a:gd name="T70" fmla="*/ 368 w 748"/>
                <a:gd name="T71" fmla="*/ 699 h 748"/>
                <a:gd name="T72" fmla="*/ 386 w 748"/>
                <a:gd name="T73" fmla="*/ 659 h 748"/>
                <a:gd name="T74" fmla="*/ 390 w 748"/>
                <a:gd name="T75" fmla="*/ 631 h 748"/>
                <a:gd name="T76" fmla="*/ 382 w 748"/>
                <a:gd name="T77" fmla="*/ 590 h 748"/>
                <a:gd name="T78" fmla="*/ 362 w 748"/>
                <a:gd name="T79" fmla="*/ 555 h 748"/>
                <a:gd name="T80" fmla="*/ 481 w 748"/>
                <a:gd name="T81" fmla="*/ 547 h 748"/>
                <a:gd name="T82" fmla="*/ 522 w 748"/>
                <a:gd name="T83" fmla="*/ 532 h 748"/>
                <a:gd name="T84" fmla="*/ 545 w 748"/>
                <a:gd name="T85" fmla="*/ 496 h 748"/>
                <a:gd name="T86" fmla="*/ 547 w 748"/>
                <a:gd name="T87" fmla="*/ 353 h 748"/>
                <a:gd name="T88" fmla="*/ 579 w 748"/>
                <a:gd name="T89" fmla="*/ 377 h 748"/>
                <a:gd name="T90" fmla="*/ 619 w 748"/>
                <a:gd name="T91" fmla="*/ 389 h 748"/>
                <a:gd name="T92" fmla="*/ 654 w 748"/>
                <a:gd name="T93" fmla="*/ 387 h 748"/>
                <a:gd name="T94" fmla="*/ 695 w 748"/>
                <a:gd name="T95" fmla="*/ 371 h 748"/>
                <a:gd name="T96" fmla="*/ 726 w 748"/>
                <a:gd name="T97" fmla="*/ 341 h 748"/>
                <a:gd name="T98" fmla="*/ 744 w 748"/>
                <a:gd name="T99" fmla="*/ 301 h 748"/>
                <a:gd name="T100" fmla="*/ 748 w 748"/>
                <a:gd name="T101" fmla="*/ 273 h 748"/>
                <a:gd name="T102" fmla="*/ 739 w 748"/>
                <a:gd name="T103" fmla="*/ 229 h 748"/>
                <a:gd name="T104" fmla="*/ 715 w 748"/>
                <a:gd name="T105" fmla="*/ 193 h 748"/>
                <a:gd name="T106" fmla="*/ 680 w 748"/>
                <a:gd name="T107" fmla="*/ 168 h 748"/>
                <a:gd name="T108" fmla="*/ 637 w 748"/>
                <a:gd name="T109" fmla="*/ 157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48" h="748">
                  <a:moveTo>
                    <a:pt x="637" y="157"/>
                  </a:moveTo>
                  <a:lnTo>
                    <a:pt x="631" y="157"/>
                  </a:lnTo>
                  <a:lnTo>
                    <a:pt x="610" y="159"/>
                  </a:lnTo>
                  <a:lnTo>
                    <a:pt x="590" y="164"/>
                  </a:lnTo>
                  <a:lnTo>
                    <a:pt x="572" y="173"/>
                  </a:lnTo>
                  <a:lnTo>
                    <a:pt x="555" y="185"/>
                  </a:lnTo>
                  <a:lnTo>
                    <a:pt x="547" y="193"/>
                  </a:lnTo>
                  <a:lnTo>
                    <a:pt x="547" y="66"/>
                  </a:lnTo>
                  <a:lnTo>
                    <a:pt x="543" y="43"/>
                  </a:lnTo>
                  <a:lnTo>
                    <a:pt x="532" y="24"/>
                  </a:lnTo>
                  <a:lnTo>
                    <a:pt x="516" y="10"/>
                  </a:lnTo>
                  <a:lnTo>
                    <a:pt x="496" y="1"/>
                  </a:lnTo>
                  <a:lnTo>
                    <a:pt x="481" y="0"/>
                  </a:lnTo>
                  <a:lnTo>
                    <a:pt x="370" y="0"/>
                  </a:lnTo>
                  <a:lnTo>
                    <a:pt x="380" y="17"/>
                  </a:lnTo>
                  <a:lnTo>
                    <a:pt x="386" y="36"/>
                  </a:lnTo>
                  <a:lnTo>
                    <a:pt x="389" y="56"/>
                  </a:lnTo>
                  <a:lnTo>
                    <a:pt x="390" y="64"/>
                  </a:lnTo>
                  <a:lnTo>
                    <a:pt x="387" y="87"/>
                  </a:lnTo>
                  <a:lnTo>
                    <a:pt x="381" y="108"/>
                  </a:lnTo>
                  <a:lnTo>
                    <a:pt x="371" y="127"/>
                  </a:lnTo>
                  <a:lnTo>
                    <a:pt x="357" y="144"/>
                  </a:lnTo>
                  <a:lnTo>
                    <a:pt x="341" y="159"/>
                  </a:lnTo>
                  <a:lnTo>
                    <a:pt x="322" y="170"/>
                  </a:lnTo>
                  <a:lnTo>
                    <a:pt x="301" y="177"/>
                  </a:lnTo>
                  <a:lnTo>
                    <a:pt x="279" y="180"/>
                  </a:lnTo>
                  <a:lnTo>
                    <a:pt x="273" y="180"/>
                  </a:lnTo>
                  <a:lnTo>
                    <a:pt x="250" y="178"/>
                  </a:lnTo>
                  <a:lnTo>
                    <a:pt x="229" y="172"/>
                  </a:lnTo>
                  <a:lnTo>
                    <a:pt x="210" y="162"/>
                  </a:lnTo>
                  <a:lnTo>
                    <a:pt x="193" y="148"/>
                  </a:lnTo>
                  <a:lnTo>
                    <a:pt x="178" y="132"/>
                  </a:lnTo>
                  <a:lnTo>
                    <a:pt x="167" y="113"/>
                  </a:lnTo>
                  <a:lnTo>
                    <a:pt x="160" y="92"/>
                  </a:lnTo>
                  <a:lnTo>
                    <a:pt x="157" y="69"/>
                  </a:lnTo>
                  <a:lnTo>
                    <a:pt x="157" y="64"/>
                  </a:lnTo>
                  <a:lnTo>
                    <a:pt x="159" y="43"/>
                  </a:lnTo>
                  <a:lnTo>
                    <a:pt x="164" y="24"/>
                  </a:lnTo>
                  <a:lnTo>
                    <a:pt x="172" y="6"/>
                  </a:lnTo>
                  <a:lnTo>
                    <a:pt x="176" y="0"/>
                  </a:lnTo>
                  <a:lnTo>
                    <a:pt x="66" y="0"/>
                  </a:lnTo>
                  <a:lnTo>
                    <a:pt x="43" y="3"/>
                  </a:lnTo>
                  <a:lnTo>
                    <a:pt x="24" y="14"/>
                  </a:lnTo>
                  <a:lnTo>
                    <a:pt x="10" y="30"/>
                  </a:lnTo>
                  <a:lnTo>
                    <a:pt x="1" y="50"/>
                  </a:lnTo>
                  <a:lnTo>
                    <a:pt x="0" y="66"/>
                  </a:lnTo>
                  <a:lnTo>
                    <a:pt x="0" y="481"/>
                  </a:lnTo>
                  <a:lnTo>
                    <a:pt x="3" y="503"/>
                  </a:lnTo>
                  <a:lnTo>
                    <a:pt x="14" y="522"/>
                  </a:lnTo>
                  <a:lnTo>
                    <a:pt x="30" y="537"/>
                  </a:lnTo>
                  <a:lnTo>
                    <a:pt x="50" y="545"/>
                  </a:lnTo>
                  <a:lnTo>
                    <a:pt x="66" y="547"/>
                  </a:lnTo>
                  <a:lnTo>
                    <a:pt x="193" y="547"/>
                  </a:lnTo>
                  <a:lnTo>
                    <a:pt x="180" y="562"/>
                  </a:lnTo>
                  <a:lnTo>
                    <a:pt x="169" y="579"/>
                  </a:lnTo>
                  <a:lnTo>
                    <a:pt x="162" y="598"/>
                  </a:lnTo>
                  <a:lnTo>
                    <a:pt x="157" y="619"/>
                  </a:lnTo>
                  <a:lnTo>
                    <a:pt x="157" y="631"/>
                  </a:lnTo>
                  <a:lnTo>
                    <a:pt x="159" y="654"/>
                  </a:lnTo>
                  <a:lnTo>
                    <a:pt x="165" y="675"/>
                  </a:lnTo>
                  <a:lnTo>
                    <a:pt x="176" y="695"/>
                  </a:lnTo>
                  <a:lnTo>
                    <a:pt x="189" y="712"/>
                  </a:lnTo>
                  <a:lnTo>
                    <a:pt x="206" y="726"/>
                  </a:lnTo>
                  <a:lnTo>
                    <a:pt x="224" y="737"/>
                  </a:lnTo>
                  <a:lnTo>
                    <a:pt x="245" y="744"/>
                  </a:lnTo>
                  <a:lnTo>
                    <a:pt x="268" y="747"/>
                  </a:lnTo>
                  <a:lnTo>
                    <a:pt x="273" y="748"/>
                  </a:lnTo>
                  <a:lnTo>
                    <a:pt x="296" y="745"/>
                  </a:lnTo>
                  <a:lnTo>
                    <a:pt x="317" y="739"/>
                  </a:lnTo>
                  <a:lnTo>
                    <a:pt x="337" y="729"/>
                  </a:lnTo>
                  <a:lnTo>
                    <a:pt x="354" y="715"/>
                  </a:lnTo>
                  <a:lnTo>
                    <a:pt x="368" y="699"/>
                  </a:lnTo>
                  <a:lnTo>
                    <a:pt x="379" y="680"/>
                  </a:lnTo>
                  <a:lnTo>
                    <a:pt x="386" y="659"/>
                  </a:lnTo>
                  <a:lnTo>
                    <a:pt x="389" y="637"/>
                  </a:lnTo>
                  <a:lnTo>
                    <a:pt x="390" y="631"/>
                  </a:lnTo>
                  <a:lnTo>
                    <a:pt x="388" y="610"/>
                  </a:lnTo>
                  <a:lnTo>
                    <a:pt x="382" y="590"/>
                  </a:lnTo>
                  <a:lnTo>
                    <a:pt x="373" y="572"/>
                  </a:lnTo>
                  <a:lnTo>
                    <a:pt x="362" y="555"/>
                  </a:lnTo>
                  <a:lnTo>
                    <a:pt x="353" y="547"/>
                  </a:lnTo>
                  <a:lnTo>
                    <a:pt x="481" y="547"/>
                  </a:lnTo>
                  <a:lnTo>
                    <a:pt x="503" y="543"/>
                  </a:lnTo>
                  <a:lnTo>
                    <a:pt x="522" y="532"/>
                  </a:lnTo>
                  <a:lnTo>
                    <a:pt x="537" y="516"/>
                  </a:lnTo>
                  <a:lnTo>
                    <a:pt x="545" y="496"/>
                  </a:lnTo>
                  <a:lnTo>
                    <a:pt x="547" y="481"/>
                  </a:lnTo>
                  <a:lnTo>
                    <a:pt x="547" y="353"/>
                  </a:lnTo>
                  <a:lnTo>
                    <a:pt x="562" y="367"/>
                  </a:lnTo>
                  <a:lnTo>
                    <a:pt x="579" y="377"/>
                  </a:lnTo>
                  <a:lnTo>
                    <a:pt x="598" y="385"/>
                  </a:lnTo>
                  <a:lnTo>
                    <a:pt x="619" y="389"/>
                  </a:lnTo>
                  <a:lnTo>
                    <a:pt x="631" y="390"/>
                  </a:lnTo>
                  <a:lnTo>
                    <a:pt x="654" y="387"/>
                  </a:lnTo>
                  <a:lnTo>
                    <a:pt x="675" y="381"/>
                  </a:lnTo>
                  <a:lnTo>
                    <a:pt x="695" y="371"/>
                  </a:lnTo>
                  <a:lnTo>
                    <a:pt x="712" y="357"/>
                  </a:lnTo>
                  <a:lnTo>
                    <a:pt x="726" y="341"/>
                  </a:lnTo>
                  <a:lnTo>
                    <a:pt x="737" y="322"/>
                  </a:lnTo>
                  <a:lnTo>
                    <a:pt x="744" y="301"/>
                  </a:lnTo>
                  <a:lnTo>
                    <a:pt x="747" y="279"/>
                  </a:lnTo>
                  <a:lnTo>
                    <a:pt x="748" y="273"/>
                  </a:lnTo>
                  <a:lnTo>
                    <a:pt x="745" y="250"/>
                  </a:lnTo>
                  <a:lnTo>
                    <a:pt x="739" y="229"/>
                  </a:lnTo>
                  <a:lnTo>
                    <a:pt x="729" y="210"/>
                  </a:lnTo>
                  <a:lnTo>
                    <a:pt x="715" y="193"/>
                  </a:lnTo>
                  <a:lnTo>
                    <a:pt x="699" y="179"/>
                  </a:lnTo>
                  <a:lnTo>
                    <a:pt x="680" y="168"/>
                  </a:lnTo>
                  <a:lnTo>
                    <a:pt x="659" y="160"/>
                  </a:lnTo>
                  <a:lnTo>
                    <a:pt x="637" y="157"/>
                  </a:lnTo>
                  <a:close/>
                </a:path>
              </a:pathLst>
            </a:custGeom>
            <a:solidFill>
              <a:srgbClr val="007381"/>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6" name="Freeform 5"/>
            <p:cNvSpPr>
              <a:spLocks/>
            </p:cNvSpPr>
            <p:nvPr/>
          </p:nvSpPr>
          <p:spPr bwMode="auto">
            <a:xfrm>
              <a:off x="1823" y="850"/>
              <a:ext cx="729" cy="728"/>
            </a:xfrm>
            <a:custGeom>
              <a:avLst/>
              <a:gdLst>
                <a:gd name="T0" fmla="*/ 7 w 729"/>
                <a:gd name="T1" fmla="*/ 328 h 728"/>
                <a:gd name="T2" fmla="*/ 0 w 729"/>
                <a:gd name="T3" fmla="*/ 365 h 728"/>
                <a:gd name="T4" fmla="*/ 14 w 729"/>
                <a:gd name="T5" fmla="*/ 401 h 728"/>
                <a:gd name="T6" fmla="*/ 109 w 729"/>
                <a:gd name="T7" fmla="*/ 496 h 728"/>
                <a:gd name="T8" fmla="*/ 116 w 729"/>
                <a:gd name="T9" fmla="*/ 458 h 728"/>
                <a:gd name="T10" fmla="*/ 136 w 729"/>
                <a:gd name="T11" fmla="*/ 420 h 728"/>
                <a:gd name="T12" fmla="*/ 150 w 729"/>
                <a:gd name="T13" fmla="*/ 403 h 728"/>
                <a:gd name="T14" fmla="*/ 182 w 729"/>
                <a:gd name="T15" fmla="*/ 380 h 728"/>
                <a:gd name="T16" fmla="*/ 219 w 729"/>
                <a:gd name="T17" fmla="*/ 370 h 728"/>
                <a:gd name="T18" fmla="*/ 257 w 729"/>
                <a:gd name="T19" fmla="*/ 372 h 728"/>
                <a:gd name="T20" fmla="*/ 293 w 729"/>
                <a:gd name="T21" fmla="*/ 386 h 728"/>
                <a:gd name="T22" fmla="*/ 315 w 729"/>
                <a:gd name="T23" fmla="*/ 403 h 728"/>
                <a:gd name="T24" fmla="*/ 338 w 729"/>
                <a:gd name="T25" fmla="*/ 436 h 728"/>
                <a:gd name="T26" fmla="*/ 348 w 729"/>
                <a:gd name="T27" fmla="*/ 472 h 728"/>
                <a:gd name="T28" fmla="*/ 346 w 729"/>
                <a:gd name="T29" fmla="*/ 510 h 728"/>
                <a:gd name="T30" fmla="*/ 332 w 729"/>
                <a:gd name="T31" fmla="*/ 546 h 728"/>
                <a:gd name="T32" fmla="*/ 315 w 729"/>
                <a:gd name="T33" fmla="*/ 568 h 728"/>
                <a:gd name="T34" fmla="*/ 281 w 729"/>
                <a:gd name="T35" fmla="*/ 592 h 728"/>
                <a:gd name="T36" fmla="*/ 242 w 729"/>
                <a:gd name="T37" fmla="*/ 607 h 728"/>
                <a:gd name="T38" fmla="*/ 222 w 729"/>
                <a:gd name="T39" fmla="*/ 609 h 728"/>
                <a:gd name="T40" fmla="*/ 328 w 729"/>
                <a:gd name="T41" fmla="*/ 711 h 728"/>
                <a:gd name="T42" fmla="*/ 365 w 729"/>
                <a:gd name="T43" fmla="*/ 718 h 728"/>
                <a:gd name="T44" fmla="*/ 401 w 729"/>
                <a:gd name="T45" fmla="*/ 704 h 728"/>
                <a:gd name="T46" fmla="*/ 496 w 729"/>
                <a:gd name="T47" fmla="*/ 609 h 728"/>
                <a:gd name="T48" fmla="*/ 502 w 729"/>
                <a:gd name="T49" fmla="*/ 649 h 728"/>
                <a:gd name="T50" fmla="*/ 521 w 729"/>
                <a:gd name="T51" fmla="*/ 685 h 728"/>
                <a:gd name="T52" fmla="*/ 545 w 729"/>
                <a:gd name="T53" fmla="*/ 707 h 728"/>
                <a:gd name="T54" fmla="*/ 580 w 729"/>
                <a:gd name="T55" fmla="*/ 724 h 728"/>
                <a:gd name="T56" fmla="*/ 618 w 729"/>
                <a:gd name="T57" fmla="*/ 728 h 728"/>
                <a:gd name="T58" fmla="*/ 655 w 729"/>
                <a:gd name="T59" fmla="*/ 720 h 728"/>
                <a:gd name="T60" fmla="*/ 688 w 729"/>
                <a:gd name="T61" fmla="*/ 700 h 728"/>
                <a:gd name="T62" fmla="*/ 707 w 729"/>
                <a:gd name="T63" fmla="*/ 679 h 728"/>
                <a:gd name="T64" fmla="*/ 724 w 729"/>
                <a:gd name="T65" fmla="*/ 644 h 728"/>
                <a:gd name="T66" fmla="*/ 728 w 729"/>
                <a:gd name="T67" fmla="*/ 606 h 728"/>
                <a:gd name="T68" fmla="*/ 720 w 729"/>
                <a:gd name="T69" fmla="*/ 569 h 728"/>
                <a:gd name="T70" fmla="*/ 700 w 729"/>
                <a:gd name="T71" fmla="*/ 536 h 728"/>
                <a:gd name="T72" fmla="*/ 678 w 729"/>
                <a:gd name="T73" fmla="*/ 516 h 728"/>
                <a:gd name="T74" fmla="*/ 641 w 729"/>
                <a:gd name="T75" fmla="*/ 499 h 728"/>
                <a:gd name="T76" fmla="*/ 609 w 729"/>
                <a:gd name="T77" fmla="*/ 496 h 728"/>
                <a:gd name="T78" fmla="*/ 711 w 729"/>
                <a:gd name="T79" fmla="*/ 390 h 728"/>
                <a:gd name="T80" fmla="*/ 719 w 729"/>
                <a:gd name="T81" fmla="*/ 353 h 728"/>
                <a:gd name="T82" fmla="*/ 704 w 729"/>
                <a:gd name="T83" fmla="*/ 317 h 728"/>
                <a:gd name="T84" fmla="*/ 621 w 729"/>
                <a:gd name="T85" fmla="*/ 234 h 728"/>
                <a:gd name="T86" fmla="*/ 607 w 729"/>
                <a:gd name="T87" fmla="*/ 271 h 728"/>
                <a:gd name="T88" fmla="*/ 589 w 729"/>
                <a:gd name="T89" fmla="*/ 293 h 728"/>
                <a:gd name="T90" fmla="*/ 557 w 729"/>
                <a:gd name="T91" fmla="*/ 316 h 728"/>
                <a:gd name="T92" fmla="*/ 520 w 729"/>
                <a:gd name="T93" fmla="*/ 327 h 728"/>
                <a:gd name="T94" fmla="*/ 483 w 729"/>
                <a:gd name="T95" fmla="*/ 325 h 728"/>
                <a:gd name="T96" fmla="*/ 447 w 729"/>
                <a:gd name="T97" fmla="*/ 311 h 728"/>
                <a:gd name="T98" fmla="*/ 425 w 729"/>
                <a:gd name="T99" fmla="*/ 293 h 728"/>
                <a:gd name="T100" fmla="*/ 402 w 729"/>
                <a:gd name="T101" fmla="*/ 261 h 728"/>
                <a:gd name="T102" fmla="*/ 391 w 729"/>
                <a:gd name="T103" fmla="*/ 224 h 728"/>
                <a:gd name="T104" fmla="*/ 393 w 729"/>
                <a:gd name="T105" fmla="*/ 186 h 728"/>
                <a:gd name="T106" fmla="*/ 407 w 729"/>
                <a:gd name="T107" fmla="*/ 151 h 728"/>
                <a:gd name="T108" fmla="*/ 425 w 729"/>
                <a:gd name="T109" fmla="*/ 129 h 728"/>
                <a:gd name="T110" fmla="*/ 458 w 729"/>
                <a:gd name="T111" fmla="*/ 105 h 728"/>
                <a:gd name="T112" fmla="*/ 484 w 729"/>
                <a:gd name="T113" fmla="*/ 97 h 728"/>
                <a:gd name="T114" fmla="*/ 390 w 729"/>
                <a:gd name="T115" fmla="*/ 7 h 728"/>
                <a:gd name="T116" fmla="*/ 353 w 729"/>
                <a:gd name="T117" fmla="*/ 0 h 728"/>
                <a:gd name="T118" fmla="*/ 317 w 729"/>
                <a:gd name="T119" fmla="*/ 14 h 728"/>
                <a:gd name="T120" fmla="*/ 19 w 729"/>
                <a:gd name="T121" fmla="*/ 312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29" h="728">
                  <a:moveTo>
                    <a:pt x="19" y="312"/>
                  </a:moveTo>
                  <a:lnTo>
                    <a:pt x="7" y="328"/>
                  </a:lnTo>
                  <a:lnTo>
                    <a:pt x="0" y="346"/>
                  </a:lnTo>
                  <a:lnTo>
                    <a:pt x="0" y="365"/>
                  </a:lnTo>
                  <a:lnTo>
                    <a:pt x="4" y="384"/>
                  </a:lnTo>
                  <a:lnTo>
                    <a:pt x="14" y="401"/>
                  </a:lnTo>
                  <a:lnTo>
                    <a:pt x="19" y="406"/>
                  </a:lnTo>
                  <a:lnTo>
                    <a:pt x="109" y="496"/>
                  </a:lnTo>
                  <a:lnTo>
                    <a:pt x="111" y="478"/>
                  </a:lnTo>
                  <a:lnTo>
                    <a:pt x="116" y="458"/>
                  </a:lnTo>
                  <a:lnTo>
                    <a:pt x="125" y="439"/>
                  </a:lnTo>
                  <a:lnTo>
                    <a:pt x="136" y="420"/>
                  </a:lnTo>
                  <a:lnTo>
                    <a:pt x="149" y="404"/>
                  </a:lnTo>
                  <a:lnTo>
                    <a:pt x="150" y="403"/>
                  </a:lnTo>
                  <a:lnTo>
                    <a:pt x="165" y="390"/>
                  </a:lnTo>
                  <a:lnTo>
                    <a:pt x="182" y="380"/>
                  </a:lnTo>
                  <a:lnTo>
                    <a:pt x="200" y="374"/>
                  </a:lnTo>
                  <a:lnTo>
                    <a:pt x="219" y="370"/>
                  </a:lnTo>
                  <a:lnTo>
                    <a:pt x="238" y="369"/>
                  </a:lnTo>
                  <a:lnTo>
                    <a:pt x="257" y="372"/>
                  </a:lnTo>
                  <a:lnTo>
                    <a:pt x="275" y="377"/>
                  </a:lnTo>
                  <a:lnTo>
                    <a:pt x="293" y="386"/>
                  </a:lnTo>
                  <a:lnTo>
                    <a:pt x="309" y="398"/>
                  </a:lnTo>
                  <a:lnTo>
                    <a:pt x="315" y="403"/>
                  </a:lnTo>
                  <a:lnTo>
                    <a:pt x="328" y="419"/>
                  </a:lnTo>
                  <a:lnTo>
                    <a:pt x="338" y="436"/>
                  </a:lnTo>
                  <a:lnTo>
                    <a:pt x="344" y="454"/>
                  </a:lnTo>
                  <a:lnTo>
                    <a:pt x="348" y="472"/>
                  </a:lnTo>
                  <a:lnTo>
                    <a:pt x="349" y="491"/>
                  </a:lnTo>
                  <a:lnTo>
                    <a:pt x="346" y="510"/>
                  </a:lnTo>
                  <a:lnTo>
                    <a:pt x="341" y="528"/>
                  </a:lnTo>
                  <a:lnTo>
                    <a:pt x="332" y="546"/>
                  </a:lnTo>
                  <a:lnTo>
                    <a:pt x="320" y="562"/>
                  </a:lnTo>
                  <a:lnTo>
                    <a:pt x="315" y="568"/>
                  </a:lnTo>
                  <a:lnTo>
                    <a:pt x="299" y="581"/>
                  </a:lnTo>
                  <a:lnTo>
                    <a:pt x="281" y="592"/>
                  </a:lnTo>
                  <a:lnTo>
                    <a:pt x="262" y="601"/>
                  </a:lnTo>
                  <a:lnTo>
                    <a:pt x="242" y="607"/>
                  </a:lnTo>
                  <a:lnTo>
                    <a:pt x="223" y="609"/>
                  </a:lnTo>
                  <a:lnTo>
                    <a:pt x="222" y="609"/>
                  </a:lnTo>
                  <a:lnTo>
                    <a:pt x="312" y="699"/>
                  </a:lnTo>
                  <a:lnTo>
                    <a:pt x="328" y="711"/>
                  </a:lnTo>
                  <a:lnTo>
                    <a:pt x="346" y="718"/>
                  </a:lnTo>
                  <a:lnTo>
                    <a:pt x="365" y="718"/>
                  </a:lnTo>
                  <a:lnTo>
                    <a:pt x="384" y="714"/>
                  </a:lnTo>
                  <a:lnTo>
                    <a:pt x="401" y="704"/>
                  </a:lnTo>
                  <a:lnTo>
                    <a:pt x="406" y="699"/>
                  </a:lnTo>
                  <a:lnTo>
                    <a:pt x="496" y="609"/>
                  </a:lnTo>
                  <a:lnTo>
                    <a:pt x="497" y="629"/>
                  </a:lnTo>
                  <a:lnTo>
                    <a:pt x="502" y="649"/>
                  </a:lnTo>
                  <a:lnTo>
                    <a:pt x="510" y="667"/>
                  </a:lnTo>
                  <a:lnTo>
                    <a:pt x="521" y="685"/>
                  </a:lnTo>
                  <a:lnTo>
                    <a:pt x="530" y="694"/>
                  </a:lnTo>
                  <a:lnTo>
                    <a:pt x="545" y="707"/>
                  </a:lnTo>
                  <a:lnTo>
                    <a:pt x="562" y="717"/>
                  </a:lnTo>
                  <a:lnTo>
                    <a:pt x="580" y="724"/>
                  </a:lnTo>
                  <a:lnTo>
                    <a:pt x="599" y="728"/>
                  </a:lnTo>
                  <a:lnTo>
                    <a:pt x="618" y="728"/>
                  </a:lnTo>
                  <a:lnTo>
                    <a:pt x="637" y="726"/>
                  </a:lnTo>
                  <a:lnTo>
                    <a:pt x="655" y="720"/>
                  </a:lnTo>
                  <a:lnTo>
                    <a:pt x="672" y="712"/>
                  </a:lnTo>
                  <a:lnTo>
                    <a:pt x="688" y="700"/>
                  </a:lnTo>
                  <a:lnTo>
                    <a:pt x="694" y="694"/>
                  </a:lnTo>
                  <a:lnTo>
                    <a:pt x="707" y="679"/>
                  </a:lnTo>
                  <a:lnTo>
                    <a:pt x="717" y="662"/>
                  </a:lnTo>
                  <a:lnTo>
                    <a:pt x="724" y="644"/>
                  </a:lnTo>
                  <a:lnTo>
                    <a:pt x="728" y="625"/>
                  </a:lnTo>
                  <a:lnTo>
                    <a:pt x="728" y="606"/>
                  </a:lnTo>
                  <a:lnTo>
                    <a:pt x="726" y="587"/>
                  </a:lnTo>
                  <a:lnTo>
                    <a:pt x="720" y="569"/>
                  </a:lnTo>
                  <a:lnTo>
                    <a:pt x="712" y="552"/>
                  </a:lnTo>
                  <a:lnTo>
                    <a:pt x="700" y="536"/>
                  </a:lnTo>
                  <a:lnTo>
                    <a:pt x="694" y="530"/>
                  </a:lnTo>
                  <a:lnTo>
                    <a:pt x="678" y="516"/>
                  </a:lnTo>
                  <a:lnTo>
                    <a:pt x="660" y="506"/>
                  </a:lnTo>
                  <a:lnTo>
                    <a:pt x="641" y="499"/>
                  </a:lnTo>
                  <a:lnTo>
                    <a:pt x="622" y="496"/>
                  </a:lnTo>
                  <a:lnTo>
                    <a:pt x="609" y="496"/>
                  </a:lnTo>
                  <a:lnTo>
                    <a:pt x="699" y="406"/>
                  </a:lnTo>
                  <a:lnTo>
                    <a:pt x="711" y="390"/>
                  </a:lnTo>
                  <a:lnTo>
                    <a:pt x="718" y="372"/>
                  </a:lnTo>
                  <a:lnTo>
                    <a:pt x="719" y="353"/>
                  </a:lnTo>
                  <a:lnTo>
                    <a:pt x="714" y="334"/>
                  </a:lnTo>
                  <a:lnTo>
                    <a:pt x="704" y="317"/>
                  </a:lnTo>
                  <a:lnTo>
                    <a:pt x="699" y="312"/>
                  </a:lnTo>
                  <a:lnTo>
                    <a:pt x="621" y="234"/>
                  </a:lnTo>
                  <a:lnTo>
                    <a:pt x="616" y="253"/>
                  </a:lnTo>
                  <a:lnTo>
                    <a:pt x="607" y="271"/>
                  </a:lnTo>
                  <a:lnTo>
                    <a:pt x="595" y="288"/>
                  </a:lnTo>
                  <a:lnTo>
                    <a:pt x="589" y="293"/>
                  </a:lnTo>
                  <a:lnTo>
                    <a:pt x="574" y="306"/>
                  </a:lnTo>
                  <a:lnTo>
                    <a:pt x="557" y="316"/>
                  </a:lnTo>
                  <a:lnTo>
                    <a:pt x="539" y="323"/>
                  </a:lnTo>
                  <a:lnTo>
                    <a:pt x="520" y="327"/>
                  </a:lnTo>
                  <a:lnTo>
                    <a:pt x="501" y="327"/>
                  </a:lnTo>
                  <a:lnTo>
                    <a:pt x="483" y="325"/>
                  </a:lnTo>
                  <a:lnTo>
                    <a:pt x="464" y="319"/>
                  </a:lnTo>
                  <a:lnTo>
                    <a:pt x="447" y="311"/>
                  </a:lnTo>
                  <a:lnTo>
                    <a:pt x="431" y="299"/>
                  </a:lnTo>
                  <a:lnTo>
                    <a:pt x="425" y="293"/>
                  </a:lnTo>
                  <a:lnTo>
                    <a:pt x="412" y="278"/>
                  </a:lnTo>
                  <a:lnTo>
                    <a:pt x="402" y="261"/>
                  </a:lnTo>
                  <a:lnTo>
                    <a:pt x="395" y="243"/>
                  </a:lnTo>
                  <a:lnTo>
                    <a:pt x="391" y="224"/>
                  </a:lnTo>
                  <a:lnTo>
                    <a:pt x="391" y="205"/>
                  </a:lnTo>
                  <a:lnTo>
                    <a:pt x="393" y="186"/>
                  </a:lnTo>
                  <a:lnTo>
                    <a:pt x="399" y="168"/>
                  </a:lnTo>
                  <a:lnTo>
                    <a:pt x="407" y="151"/>
                  </a:lnTo>
                  <a:lnTo>
                    <a:pt x="419" y="135"/>
                  </a:lnTo>
                  <a:lnTo>
                    <a:pt x="425" y="129"/>
                  </a:lnTo>
                  <a:lnTo>
                    <a:pt x="441" y="115"/>
                  </a:lnTo>
                  <a:lnTo>
                    <a:pt x="458" y="105"/>
                  </a:lnTo>
                  <a:lnTo>
                    <a:pt x="477" y="98"/>
                  </a:lnTo>
                  <a:lnTo>
                    <a:pt x="484" y="97"/>
                  </a:lnTo>
                  <a:lnTo>
                    <a:pt x="406" y="19"/>
                  </a:lnTo>
                  <a:lnTo>
                    <a:pt x="390" y="7"/>
                  </a:lnTo>
                  <a:lnTo>
                    <a:pt x="372" y="0"/>
                  </a:lnTo>
                  <a:lnTo>
                    <a:pt x="353" y="0"/>
                  </a:lnTo>
                  <a:lnTo>
                    <a:pt x="334" y="4"/>
                  </a:lnTo>
                  <a:lnTo>
                    <a:pt x="317" y="14"/>
                  </a:lnTo>
                  <a:lnTo>
                    <a:pt x="312" y="19"/>
                  </a:lnTo>
                  <a:lnTo>
                    <a:pt x="19" y="312"/>
                  </a:lnTo>
                  <a:close/>
                </a:path>
              </a:pathLst>
            </a:custGeom>
            <a:solidFill>
              <a:srgbClr val="CCCD0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7" name="Freeform 6"/>
            <p:cNvSpPr>
              <a:spLocks/>
            </p:cNvSpPr>
            <p:nvPr/>
          </p:nvSpPr>
          <p:spPr bwMode="auto">
            <a:xfrm>
              <a:off x="1588" y="39"/>
              <a:ext cx="726" cy="726"/>
            </a:xfrm>
            <a:custGeom>
              <a:avLst/>
              <a:gdLst>
                <a:gd name="T0" fmla="*/ 692 w 726"/>
                <a:gd name="T1" fmla="*/ 198 h 726"/>
                <a:gd name="T2" fmla="*/ 715 w 726"/>
                <a:gd name="T3" fmla="*/ 166 h 726"/>
                <a:gd name="T4" fmla="*/ 725 w 726"/>
                <a:gd name="T5" fmla="*/ 129 h 726"/>
                <a:gd name="T6" fmla="*/ 723 w 726"/>
                <a:gd name="T7" fmla="*/ 91 h 726"/>
                <a:gd name="T8" fmla="*/ 709 w 726"/>
                <a:gd name="T9" fmla="*/ 56 h 726"/>
                <a:gd name="T10" fmla="*/ 692 w 726"/>
                <a:gd name="T11" fmla="*/ 33 h 726"/>
                <a:gd name="T12" fmla="*/ 659 w 726"/>
                <a:gd name="T13" fmla="*/ 11 h 726"/>
                <a:gd name="T14" fmla="*/ 623 w 726"/>
                <a:gd name="T15" fmla="*/ 0 h 726"/>
                <a:gd name="T16" fmla="*/ 585 w 726"/>
                <a:gd name="T17" fmla="*/ 2 h 726"/>
                <a:gd name="T18" fmla="*/ 549 w 726"/>
                <a:gd name="T19" fmla="*/ 16 h 726"/>
                <a:gd name="T20" fmla="*/ 527 w 726"/>
                <a:gd name="T21" fmla="*/ 33 h 726"/>
                <a:gd name="T22" fmla="*/ 503 w 726"/>
                <a:gd name="T23" fmla="*/ 68 h 726"/>
                <a:gd name="T24" fmla="*/ 493 w 726"/>
                <a:gd name="T25" fmla="*/ 107 h 726"/>
                <a:gd name="T26" fmla="*/ 406 w 726"/>
                <a:gd name="T27" fmla="*/ 26 h 726"/>
                <a:gd name="T28" fmla="*/ 372 w 726"/>
                <a:gd name="T29" fmla="*/ 8 h 726"/>
                <a:gd name="T30" fmla="*/ 334 w 726"/>
                <a:gd name="T31" fmla="*/ 11 h 726"/>
                <a:gd name="T32" fmla="*/ 312 w 726"/>
                <a:gd name="T33" fmla="*/ 26 h 726"/>
                <a:gd name="T34" fmla="*/ 230 w 726"/>
                <a:gd name="T35" fmla="*/ 83 h 726"/>
                <a:gd name="T36" fmla="*/ 207 w 726"/>
                <a:gd name="T37" fmla="*/ 49 h 726"/>
                <a:gd name="T38" fmla="*/ 191 w 726"/>
                <a:gd name="T39" fmla="*/ 36 h 726"/>
                <a:gd name="T40" fmla="*/ 156 w 726"/>
                <a:gd name="T41" fmla="*/ 20 h 726"/>
                <a:gd name="T42" fmla="*/ 119 w 726"/>
                <a:gd name="T43" fmla="*/ 15 h 726"/>
                <a:gd name="T44" fmla="*/ 81 w 726"/>
                <a:gd name="T45" fmla="*/ 23 h 726"/>
                <a:gd name="T46" fmla="*/ 48 w 726"/>
                <a:gd name="T47" fmla="*/ 44 h 726"/>
                <a:gd name="T48" fmla="*/ 29 w 726"/>
                <a:gd name="T49" fmla="*/ 65 h 726"/>
                <a:gd name="T50" fmla="*/ 12 w 726"/>
                <a:gd name="T51" fmla="*/ 100 h 726"/>
                <a:gd name="T52" fmla="*/ 8 w 726"/>
                <a:gd name="T53" fmla="*/ 137 h 726"/>
                <a:gd name="T54" fmla="*/ 16 w 726"/>
                <a:gd name="T55" fmla="*/ 174 h 726"/>
                <a:gd name="T56" fmla="*/ 36 w 726"/>
                <a:gd name="T57" fmla="*/ 208 h 726"/>
                <a:gd name="T58" fmla="*/ 58 w 726"/>
                <a:gd name="T59" fmla="*/ 227 h 726"/>
                <a:gd name="T60" fmla="*/ 94 w 726"/>
                <a:gd name="T61" fmla="*/ 244 h 726"/>
                <a:gd name="T62" fmla="*/ 19 w 726"/>
                <a:gd name="T63" fmla="*/ 320 h 726"/>
                <a:gd name="T64" fmla="*/ 0 w 726"/>
                <a:gd name="T65" fmla="*/ 354 h 726"/>
                <a:gd name="T66" fmla="*/ 4 w 726"/>
                <a:gd name="T67" fmla="*/ 391 h 726"/>
                <a:gd name="T68" fmla="*/ 19 w 726"/>
                <a:gd name="T69" fmla="*/ 413 h 726"/>
                <a:gd name="T70" fmla="*/ 94 w 726"/>
                <a:gd name="T71" fmla="*/ 464 h 726"/>
                <a:gd name="T72" fmla="*/ 117 w 726"/>
                <a:gd name="T73" fmla="*/ 430 h 726"/>
                <a:gd name="T74" fmla="*/ 134 w 726"/>
                <a:gd name="T75" fmla="*/ 415 h 726"/>
                <a:gd name="T76" fmla="*/ 169 w 726"/>
                <a:gd name="T77" fmla="*/ 398 h 726"/>
                <a:gd name="T78" fmla="*/ 207 w 726"/>
                <a:gd name="T79" fmla="*/ 394 h 726"/>
                <a:gd name="T80" fmla="*/ 244 w 726"/>
                <a:gd name="T81" fmla="*/ 402 h 726"/>
                <a:gd name="T82" fmla="*/ 278 w 726"/>
                <a:gd name="T83" fmla="*/ 422 h 726"/>
                <a:gd name="T84" fmla="*/ 297 w 726"/>
                <a:gd name="T85" fmla="*/ 443 h 726"/>
                <a:gd name="T86" fmla="*/ 313 w 726"/>
                <a:gd name="T87" fmla="*/ 478 h 726"/>
                <a:gd name="T88" fmla="*/ 318 w 726"/>
                <a:gd name="T89" fmla="*/ 516 h 726"/>
                <a:gd name="T90" fmla="*/ 310 w 726"/>
                <a:gd name="T91" fmla="*/ 553 h 726"/>
                <a:gd name="T92" fmla="*/ 289 w 726"/>
                <a:gd name="T93" fmla="*/ 586 h 726"/>
                <a:gd name="T94" fmla="*/ 268 w 726"/>
                <a:gd name="T95" fmla="*/ 606 h 726"/>
                <a:gd name="T96" fmla="*/ 231 w 726"/>
                <a:gd name="T97" fmla="*/ 622 h 726"/>
                <a:gd name="T98" fmla="*/ 312 w 726"/>
                <a:gd name="T99" fmla="*/ 707 h 726"/>
                <a:gd name="T100" fmla="*/ 346 w 726"/>
                <a:gd name="T101" fmla="*/ 725 h 726"/>
                <a:gd name="T102" fmla="*/ 384 w 726"/>
                <a:gd name="T103" fmla="*/ 721 h 726"/>
                <a:gd name="T104" fmla="*/ 406 w 726"/>
                <a:gd name="T105" fmla="*/ 707 h 726"/>
                <a:gd name="T106" fmla="*/ 711 w 726"/>
                <a:gd name="T107" fmla="*/ 397 h 726"/>
                <a:gd name="T108" fmla="*/ 718 w 726"/>
                <a:gd name="T109" fmla="*/ 360 h 726"/>
                <a:gd name="T110" fmla="*/ 704 w 726"/>
                <a:gd name="T111" fmla="*/ 325 h 726"/>
                <a:gd name="T112" fmla="*/ 612 w 726"/>
                <a:gd name="T113" fmla="*/ 232 h 726"/>
                <a:gd name="T114" fmla="*/ 651 w 726"/>
                <a:gd name="T115" fmla="*/ 224 h 726"/>
                <a:gd name="T116" fmla="*/ 686 w 726"/>
                <a:gd name="T117" fmla="*/ 203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6" h="726">
                  <a:moveTo>
                    <a:pt x="686" y="203"/>
                  </a:moveTo>
                  <a:lnTo>
                    <a:pt x="692" y="198"/>
                  </a:lnTo>
                  <a:lnTo>
                    <a:pt x="705" y="183"/>
                  </a:lnTo>
                  <a:lnTo>
                    <a:pt x="715" y="166"/>
                  </a:lnTo>
                  <a:lnTo>
                    <a:pt x="721" y="148"/>
                  </a:lnTo>
                  <a:lnTo>
                    <a:pt x="725" y="129"/>
                  </a:lnTo>
                  <a:lnTo>
                    <a:pt x="726" y="110"/>
                  </a:lnTo>
                  <a:lnTo>
                    <a:pt x="723" y="91"/>
                  </a:lnTo>
                  <a:lnTo>
                    <a:pt x="718" y="73"/>
                  </a:lnTo>
                  <a:lnTo>
                    <a:pt x="709" y="56"/>
                  </a:lnTo>
                  <a:lnTo>
                    <a:pt x="697" y="39"/>
                  </a:lnTo>
                  <a:lnTo>
                    <a:pt x="692" y="33"/>
                  </a:lnTo>
                  <a:lnTo>
                    <a:pt x="676" y="20"/>
                  </a:lnTo>
                  <a:lnTo>
                    <a:pt x="659" y="11"/>
                  </a:lnTo>
                  <a:lnTo>
                    <a:pt x="641" y="4"/>
                  </a:lnTo>
                  <a:lnTo>
                    <a:pt x="623" y="0"/>
                  </a:lnTo>
                  <a:lnTo>
                    <a:pt x="604" y="0"/>
                  </a:lnTo>
                  <a:lnTo>
                    <a:pt x="585" y="2"/>
                  </a:lnTo>
                  <a:lnTo>
                    <a:pt x="567" y="8"/>
                  </a:lnTo>
                  <a:lnTo>
                    <a:pt x="549" y="16"/>
                  </a:lnTo>
                  <a:lnTo>
                    <a:pt x="533" y="28"/>
                  </a:lnTo>
                  <a:lnTo>
                    <a:pt x="527" y="33"/>
                  </a:lnTo>
                  <a:lnTo>
                    <a:pt x="514" y="50"/>
                  </a:lnTo>
                  <a:lnTo>
                    <a:pt x="503" y="68"/>
                  </a:lnTo>
                  <a:lnTo>
                    <a:pt x="497" y="87"/>
                  </a:lnTo>
                  <a:lnTo>
                    <a:pt x="493" y="107"/>
                  </a:lnTo>
                  <a:lnTo>
                    <a:pt x="493" y="113"/>
                  </a:lnTo>
                  <a:lnTo>
                    <a:pt x="406" y="26"/>
                  </a:lnTo>
                  <a:lnTo>
                    <a:pt x="390" y="14"/>
                  </a:lnTo>
                  <a:lnTo>
                    <a:pt x="372" y="8"/>
                  </a:lnTo>
                  <a:lnTo>
                    <a:pt x="353" y="7"/>
                  </a:lnTo>
                  <a:lnTo>
                    <a:pt x="334" y="11"/>
                  </a:lnTo>
                  <a:lnTo>
                    <a:pt x="317" y="21"/>
                  </a:lnTo>
                  <a:lnTo>
                    <a:pt x="312" y="26"/>
                  </a:lnTo>
                  <a:lnTo>
                    <a:pt x="237" y="101"/>
                  </a:lnTo>
                  <a:lnTo>
                    <a:pt x="230" y="83"/>
                  </a:lnTo>
                  <a:lnTo>
                    <a:pt x="220" y="65"/>
                  </a:lnTo>
                  <a:lnTo>
                    <a:pt x="207" y="49"/>
                  </a:lnTo>
                  <a:lnTo>
                    <a:pt x="191" y="36"/>
                  </a:lnTo>
                  <a:lnTo>
                    <a:pt x="174" y="26"/>
                  </a:lnTo>
                  <a:lnTo>
                    <a:pt x="156" y="20"/>
                  </a:lnTo>
                  <a:lnTo>
                    <a:pt x="138" y="16"/>
                  </a:lnTo>
                  <a:lnTo>
                    <a:pt x="119" y="15"/>
                  </a:lnTo>
                  <a:lnTo>
                    <a:pt x="100" y="18"/>
                  </a:lnTo>
                  <a:lnTo>
                    <a:pt x="81" y="23"/>
                  </a:lnTo>
                  <a:lnTo>
                    <a:pt x="64" y="32"/>
                  </a:lnTo>
                  <a:lnTo>
                    <a:pt x="48" y="44"/>
                  </a:lnTo>
                  <a:lnTo>
                    <a:pt x="42" y="49"/>
                  </a:lnTo>
                  <a:lnTo>
                    <a:pt x="29" y="65"/>
                  </a:lnTo>
                  <a:lnTo>
                    <a:pt x="19" y="82"/>
                  </a:lnTo>
                  <a:lnTo>
                    <a:pt x="12" y="100"/>
                  </a:lnTo>
                  <a:lnTo>
                    <a:pt x="9" y="118"/>
                  </a:lnTo>
                  <a:lnTo>
                    <a:pt x="8" y="137"/>
                  </a:lnTo>
                  <a:lnTo>
                    <a:pt x="10" y="156"/>
                  </a:lnTo>
                  <a:lnTo>
                    <a:pt x="16" y="174"/>
                  </a:lnTo>
                  <a:lnTo>
                    <a:pt x="25" y="192"/>
                  </a:lnTo>
                  <a:lnTo>
                    <a:pt x="36" y="208"/>
                  </a:lnTo>
                  <a:lnTo>
                    <a:pt x="42" y="214"/>
                  </a:lnTo>
                  <a:lnTo>
                    <a:pt x="58" y="227"/>
                  </a:lnTo>
                  <a:lnTo>
                    <a:pt x="75" y="237"/>
                  </a:lnTo>
                  <a:lnTo>
                    <a:pt x="94" y="244"/>
                  </a:lnTo>
                  <a:lnTo>
                    <a:pt x="19" y="320"/>
                  </a:lnTo>
                  <a:lnTo>
                    <a:pt x="7" y="336"/>
                  </a:lnTo>
                  <a:lnTo>
                    <a:pt x="0" y="354"/>
                  </a:lnTo>
                  <a:lnTo>
                    <a:pt x="0" y="373"/>
                  </a:lnTo>
                  <a:lnTo>
                    <a:pt x="4" y="391"/>
                  </a:lnTo>
                  <a:lnTo>
                    <a:pt x="14" y="408"/>
                  </a:lnTo>
                  <a:lnTo>
                    <a:pt x="19" y="413"/>
                  </a:lnTo>
                  <a:lnTo>
                    <a:pt x="88" y="483"/>
                  </a:lnTo>
                  <a:lnTo>
                    <a:pt x="94" y="464"/>
                  </a:lnTo>
                  <a:lnTo>
                    <a:pt x="104" y="446"/>
                  </a:lnTo>
                  <a:lnTo>
                    <a:pt x="117" y="430"/>
                  </a:lnTo>
                  <a:lnTo>
                    <a:pt x="119" y="428"/>
                  </a:lnTo>
                  <a:lnTo>
                    <a:pt x="134" y="415"/>
                  </a:lnTo>
                  <a:lnTo>
                    <a:pt x="151" y="405"/>
                  </a:lnTo>
                  <a:lnTo>
                    <a:pt x="169" y="398"/>
                  </a:lnTo>
                  <a:lnTo>
                    <a:pt x="188" y="394"/>
                  </a:lnTo>
                  <a:lnTo>
                    <a:pt x="207" y="394"/>
                  </a:lnTo>
                  <a:lnTo>
                    <a:pt x="226" y="396"/>
                  </a:lnTo>
                  <a:lnTo>
                    <a:pt x="244" y="402"/>
                  </a:lnTo>
                  <a:lnTo>
                    <a:pt x="262" y="410"/>
                  </a:lnTo>
                  <a:lnTo>
                    <a:pt x="278" y="422"/>
                  </a:lnTo>
                  <a:lnTo>
                    <a:pt x="284" y="428"/>
                  </a:lnTo>
                  <a:lnTo>
                    <a:pt x="297" y="443"/>
                  </a:lnTo>
                  <a:lnTo>
                    <a:pt x="306" y="460"/>
                  </a:lnTo>
                  <a:lnTo>
                    <a:pt x="313" y="478"/>
                  </a:lnTo>
                  <a:lnTo>
                    <a:pt x="317" y="497"/>
                  </a:lnTo>
                  <a:lnTo>
                    <a:pt x="318" y="516"/>
                  </a:lnTo>
                  <a:lnTo>
                    <a:pt x="315" y="534"/>
                  </a:lnTo>
                  <a:lnTo>
                    <a:pt x="310" y="553"/>
                  </a:lnTo>
                  <a:lnTo>
                    <a:pt x="301" y="570"/>
                  </a:lnTo>
                  <a:lnTo>
                    <a:pt x="289" y="586"/>
                  </a:lnTo>
                  <a:lnTo>
                    <a:pt x="284" y="592"/>
                  </a:lnTo>
                  <a:lnTo>
                    <a:pt x="268" y="606"/>
                  </a:lnTo>
                  <a:lnTo>
                    <a:pt x="250" y="616"/>
                  </a:lnTo>
                  <a:lnTo>
                    <a:pt x="231" y="622"/>
                  </a:lnTo>
                  <a:lnTo>
                    <a:pt x="229" y="623"/>
                  </a:lnTo>
                  <a:lnTo>
                    <a:pt x="312" y="707"/>
                  </a:lnTo>
                  <a:lnTo>
                    <a:pt x="328" y="718"/>
                  </a:lnTo>
                  <a:lnTo>
                    <a:pt x="346" y="725"/>
                  </a:lnTo>
                  <a:lnTo>
                    <a:pt x="365" y="726"/>
                  </a:lnTo>
                  <a:lnTo>
                    <a:pt x="384" y="721"/>
                  </a:lnTo>
                  <a:lnTo>
                    <a:pt x="401" y="711"/>
                  </a:lnTo>
                  <a:lnTo>
                    <a:pt x="406" y="707"/>
                  </a:lnTo>
                  <a:lnTo>
                    <a:pt x="699" y="413"/>
                  </a:lnTo>
                  <a:lnTo>
                    <a:pt x="711" y="397"/>
                  </a:lnTo>
                  <a:lnTo>
                    <a:pt x="717" y="379"/>
                  </a:lnTo>
                  <a:lnTo>
                    <a:pt x="718" y="360"/>
                  </a:lnTo>
                  <a:lnTo>
                    <a:pt x="714" y="341"/>
                  </a:lnTo>
                  <a:lnTo>
                    <a:pt x="704" y="325"/>
                  </a:lnTo>
                  <a:lnTo>
                    <a:pt x="699" y="320"/>
                  </a:lnTo>
                  <a:lnTo>
                    <a:pt x="612" y="232"/>
                  </a:lnTo>
                  <a:lnTo>
                    <a:pt x="632" y="230"/>
                  </a:lnTo>
                  <a:lnTo>
                    <a:pt x="651" y="224"/>
                  </a:lnTo>
                  <a:lnTo>
                    <a:pt x="669" y="215"/>
                  </a:lnTo>
                  <a:lnTo>
                    <a:pt x="686" y="203"/>
                  </a:lnTo>
                  <a:close/>
                </a:path>
              </a:pathLst>
            </a:custGeom>
            <a:solidFill>
              <a:srgbClr val="74B3BD"/>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grpSp>
    </p:spTree>
    <p:extLst>
      <p:ext uri="{BB962C8B-B14F-4D97-AF65-F5344CB8AC3E}">
        <p14:creationId xmlns:p14="http://schemas.microsoft.com/office/powerpoint/2010/main" val="8260054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AU" sz="3600" dirty="0" smtClean="0"/>
              <a:t>Professional practice and learning</a:t>
            </a:r>
            <a:endParaRPr lang="en-AU" sz="3600"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17029" t="8061" r="17621" b="7809"/>
          <a:stretch/>
        </p:blipFill>
        <p:spPr bwMode="auto">
          <a:xfrm>
            <a:off x="4361040" y="2780928"/>
            <a:ext cx="4544929" cy="3654402"/>
          </a:xfrm>
          <a:prstGeom prst="rect">
            <a:avLst/>
          </a:prstGeom>
          <a:noFill/>
          <a:ln>
            <a:noFill/>
          </a:ln>
          <a:effectLst/>
          <a:extLst>
            <a:ext uri="{53640926-AAD7-44D8-BBD7-CCE9431645EC}">
              <a14:shadowObscured xmlns:a14="http://schemas.microsoft.com/office/drawing/2010/main"/>
            </a:ext>
          </a:extLst>
        </p:spPr>
      </p:pic>
      <p:sp>
        <p:nvSpPr>
          <p:cNvPr id="5" name="TextBox 4"/>
          <p:cNvSpPr txBox="1"/>
          <p:nvPr/>
        </p:nvSpPr>
        <p:spPr>
          <a:xfrm>
            <a:off x="467544" y="2276872"/>
            <a:ext cx="4392488" cy="2677656"/>
          </a:xfrm>
          <a:prstGeom prst="rect">
            <a:avLst/>
          </a:prstGeom>
          <a:noFill/>
        </p:spPr>
        <p:txBody>
          <a:bodyPr wrap="square" rtlCol="0">
            <a:spAutoFit/>
          </a:bodyPr>
          <a:lstStyle/>
          <a:p>
            <a:r>
              <a:rPr lang="en-AU" sz="2400" b="1" i="1" dirty="0">
                <a:latin typeface="Arial" pitchFamily="34" charset="0"/>
                <a:cs typeface="Arial" pitchFamily="34" charset="0"/>
              </a:rPr>
              <a:t>An important part of effective professional practice is collecting evidence that provides </a:t>
            </a:r>
            <a:endParaRPr lang="en-AU" sz="2400" b="1" i="1" dirty="0" smtClean="0">
              <a:latin typeface="Arial" pitchFamily="34" charset="0"/>
              <a:cs typeface="Arial" pitchFamily="34" charset="0"/>
            </a:endParaRPr>
          </a:p>
          <a:p>
            <a:r>
              <a:rPr lang="en-AU" sz="2400" b="1" i="1" dirty="0" smtClean="0">
                <a:latin typeface="Arial" pitchFamily="34" charset="0"/>
                <a:cs typeface="Arial" pitchFamily="34" charset="0"/>
              </a:rPr>
              <a:t>the </a:t>
            </a:r>
            <a:r>
              <a:rPr lang="en-AU" sz="2400" b="1" i="1" dirty="0">
                <a:latin typeface="Arial" pitchFamily="34" charset="0"/>
                <a:cs typeface="Arial" pitchFamily="34" charset="0"/>
              </a:rPr>
              <a:t>basis for ongoing </a:t>
            </a:r>
            <a:endParaRPr lang="en-AU" sz="2400" b="1" i="1" dirty="0" smtClean="0">
              <a:latin typeface="Arial" pitchFamily="34" charset="0"/>
              <a:cs typeface="Arial" pitchFamily="34" charset="0"/>
            </a:endParaRPr>
          </a:p>
          <a:p>
            <a:r>
              <a:rPr lang="en-AU" sz="2400" b="1" i="1" dirty="0" smtClean="0">
                <a:latin typeface="Arial" pitchFamily="34" charset="0"/>
                <a:cs typeface="Arial" pitchFamily="34" charset="0"/>
              </a:rPr>
              <a:t>feedback</a:t>
            </a:r>
            <a:r>
              <a:rPr lang="en-AU" sz="2400" b="1" i="1" dirty="0">
                <a:latin typeface="Arial" pitchFamily="34" charset="0"/>
                <a:cs typeface="Arial" pitchFamily="34" charset="0"/>
              </a:rPr>
              <a:t>, reflection and further </a:t>
            </a:r>
            <a:r>
              <a:rPr lang="en-AU" sz="2400" b="1" i="1" dirty="0" smtClean="0">
                <a:latin typeface="Arial" pitchFamily="34" charset="0"/>
                <a:cs typeface="Arial" pitchFamily="34" charset="0"/>
              </a:rPr>
              <a:t>development.</a:t>
            </a:r>
            <a:endParaRPr lang="en-AU" sz="2400" b="1" i="1" dirty="0">
              <a:latin typeface="Arial" pitchFamily="34" charset="0"/>
              <a:cs typeface="Arial" pitchFamily="34" charset="0"/>
            </a:endParaRPr>
          </a:p>
        </p:txBody>
      </p:sp>
    </p:spTree>
    <p:extLst>
      <p:ext uri="{BB962C8B-B14F-4D97-AF65-F5344CB8AC3E}">
        <p14:creationId xmlns:p14="http://schemas.microsoft.com/office/powerpoint/2010/main" val="5943882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51355" y="1133872"/>
            <a:ext cx="8792645" cy="1143000"/>
          </a:xfrm>
        </p:spPr>
        <p:txBody>
          <a:bodyPr>
            <a:noAutofit/>
          </a:bodyPr>
          <a:lstStyle/>
          <a:p>
            <a:pPr algn="l"/>
            <a:r>
              <a:rPr lang="en-AU" sz="3200" dirty="0" smtClean="0">
                <a:solidFill>
                  <a:srgbClr val="007583"/>
                </a:solidFill>
                <a:latin typeface="Arial" pitchFamily="34" charset="0"/>
                <a:cs typeface="Arial" pitchFamily="34" charset="0"/>
              </a:rPr>
              <a:t>The Australian Charter for the Professional Learning of Teachers and School Leaders </a:t>
            </a:r>
            <a:endParaRPr lang="en-AU" sz="3200" dirty="0">
              <a:solidFill>
                <a:srgbClr val="007583"/>
              </a:solidFill>
              <a:latin typeface="Arial" pitchFamily="34" charset="0"/>
              <a:cs typeface="Arial" pitchFamily="34" charset="0"/>
            </a:endParaRPr>
          </a:p>
        </p:txBody>
      </p:sp>
      <p:sp>
        <p:nvSpPr>
          <p:cNvPr id="3" name="Content Placeholder 2"/>
          <p:cNvSpPr>
            <a:spLocks noGrp="1"/>
          </p:cNvSpPr>
          <p:nvPr>
            <p:ph idx="1"/>
          </p:nvPr>
        </p:nvSpPr>
        <p:spPr>
          <a:scene3d>
            <a:camera prst="perspectiveContrastingLeftFacing"/>
            <a:lightRig rig="threePt" dir="t"/>
          </a:scene3d>
        </p:spPr>
        <p:txBody>
          <a:bodyPr>
            <a:normAutofit/>
          </a:bodyPr>
          <a:lstStyle/>
          <a:p>
            <a:pPr lvl="0" algn="r" hangingPunct="0">
              <a:buNone/>
            </a:pPr>
            <a:endParaRPr lang="en-US" sz="4200" dirty="0" smtClean="0"/>
          </a:p>
          <a:p>
            <a:endParaRPr lang="en-US" dirty="0"/>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77438" y="2276872"/>
            <a:ext cx="4652870" cy="4189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02749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991482"/>
            <a:ext cx="8435280" cy="1143000"/>
          </a:xfrm>
        </p:spPr>
        <p:txBody>
          <a:bodyPr>
            <a:normAutofit/>
          </a:bodyPr>
          <a:lstStyle/>
          <a:p>
            <a:pPr algn="l"/>
            <a:r>
              <a:rPr lang="en-AU" sz="3600" dirty="0" smtClean="0"/>
              <a:t>Activity: Professional learning</a:t>
            </a:r>
            <a:endParaRPr lang="en-AU" sz="3600" dirty="0"/>
          </a:p>
        </p:txBody>
      </p:sp>
      <p:sp>
        <p:nvSpPr>
          <p:cNvPr id="3" name="Content Placeholder 2"/>
          <p:cNvSpPr>
            <a:spLocks noGrp="1"/>
          </p:cNvSpPr>
          <p:nvPr>
            <p:ph idx="1"/>
          </p:nvPr>
        </p:nvSpPr>
        <p:spPr>
          <a:xfrm>
            <a:off x="0" y="2060848"/>
            <a:ext cx="8784976" cy="3817585"/>
          </a:xfrm>
        </p:spPr>
        <p:txBody>
          <a:bodyPr>
            <a:noAutofit/>
          </a:bodyPr>
          <a:lstStyle/>
          <a:p>
            <a:pPr>
              <a:spcBef>
                <a:spcPts val="1000"/>
              </a:spcBef>
              <a:spcAft>
                <a:spcPts val="1200"/>
              </a:spcAft>
              <a:buClr>
                <a:srgbClr val="007583"/>
              </a:buClr>
              <a:buFont typeface="Arial" pitchFamily="34" charset="0"/>
              <a:buChar char="&gt;"/>
            </a:pPr>
            <a:r>
              <a:rPr lang="en-AU" dirty="0" smtClean="0">
                <a:solidFill>
                  <a:schemeClr val="tx1"/>
                </a:solidFill>
                <a:latin typeface="Arial" pitchFamily="34" charset="0"/>
                <a:cs typeface="Arial" pitchFamily="34" charset="0"/>
              </a:rPr>
              <a:t>Individually </a:t>
            </a:r>
            <a:r>
              <a:rPr lang="en-AU" dirty="0">
                <a:solidFill>
                  <a:schemeClr val="tx1"/>
                </a:solidFill>
                <a:latin typeface="Arial" pitchFamily="34" charset="0"/>
                <a:cs typeface="Arial" pitchFamily="34" charset="0"/>
              </a:rPr>
              <a:t>read the </a:t>
            </a:r>
            <a:r>
              <a:rPr lang="en-AU" dirty="0" smtClean="0">
                <a:solidFill>
                  <a:schemeClr val="tx1"/>
                </a:solidFill>
                <a:latin typeface="Arial" pitchFamily="34" charset="0"/>
                <a:cs typeface="Arial" pitchFamily="34" charset="0"/>
              </a:rPr>
              <a:t>Characteristics of effective professional learning from the Charter</a:t>
            </a:r>
          </a:p>
          <a:p>
            <a:pPr>
              <a:spcBef>
                <a:spcPts val="1000"/>
              </a:spcBef>
              <a:spcAft>
                <a:spcPts val="1200"/>
              </a:spcAft>
              <a:buClr>
                <a:srgbClr val="007583"/>
              </a:buClr>
              <a:buFont typeface="Arial" pitchFamily="34" charset="0"/>
              <a:buChar char="&gt;"/>
            </a:pPr>
            <a:r>
              <a:rPr lang="en-AU" dirty="0" smtClean="0">
                <a:solidFill>
                  <a:schemeClr val="tx1"/>
                </a:solidFill>
                <a:latin typeface="Arial" pitchFamily="34" charset="0"/>
                <a:cs typeface="Arial" pitchFamily="34" charset="0"/>
              </a:rPr>
              <a:t>Highlight a statement from each of the three characteristics </a:t>
            </a:r>
            <a:r>
              <a:rPr lang="en-AU" dirty="0">
                <a:solidFill>
                  <a:schemeClr val="tx1"/>
                </a:solidFill>
                <a:latin typeface="Arial" pitchFamily="34" charset="0"/>
                <a:cs typeface="Arial" pitchFamily="34" charset="0"/>
              </a:rPr>
              <a:t>that resonate with your view of a high quality learning </a:t>
            </a:r>
            <a:r>
              <a:rPr lang="en-AU" dirty="0" smtClean="0">
                <a:solidFill>
                  <a:schemeClr val="tx1"/>
                </a:solidFill>
                <a:latin typeface="Arial" pitchFamily="34" charset="0"/>
                <a:cs typeface="Arial" pitchFamily="34" charset="0"/>
              </a:rPr>
              <a:t>culture and share these with your group</a:t>
            </a:r>
          </a:p>
          <a:p>
            <a:pPr>
              <a:spcBef>
                <a:spcPts val="1000"/>
              </a:spcBef>
              <a:spcAft>
                <a:spcPts val="1200"/>
              </a:spcAft>
              <a:buClr>
                <a:srgbClr val="007583"/>
              </a:buClr>
              <a:buFont typeface="Arial" pitchFamily="34" charset="0"/>
              <a:buChar char="&gt;"/>
            </a:pPr>
            <a:r>
              <a:rPr lang="en-AU" dirty="0" smtClean="0">
                <a:solidFill>
                  <a:schemeClr val="tx1"/>
                </a:solidFill>
                <a:latin typeface="Arial" pitchFamily="34" charset="0"/>
                <a:cs typeface="Arial" pitchFamily="34" charset="0"/>
              </a:rPr>
              <a:t>As </a:t>
            </a:r>
            <a:r>
              <a:rPr lang="en-AU" dirty="0">
                <a:solidFill>
                  <a:schemeClr val="tx1"/>
                </a:solidFill>
                <a:latin typeface="Arial" pitchFamily="34" charset="0"/>
                <a:cs typeface="Arial" pitchFamily="34" charset="0"/>
              </a:rPr>
              <a:t>a staff group identify three actions that should be taken to enhance the </a:t>
            </a:r>
            <a:r>
              <a:rPr lang="en-AU" dirty="0" smtClean="0">
                <a:solidFill>
                  <a:schemeClr val="tx1"/>
                </a:solidFill>
                <a:latin typeface="Arial" pitchFamily="34" charset="0"/>
                <a:cs typeface="Arial" pitchFamily="34" charset="0"/>
              </a:rPr>
              <a:t>professional learning </a:t>
            </a:r>
            <a:r>
              <a:rPr lang="en-AU" dirty="0">
                <a:solidFill>
                  <a:schemeClr val="tx1"/>
                </a:solidFill>
                <a:latin typeface="Arial" pitchFamily="34" charset="0"/>
                <a:cs typeface="Arial" pitchFamily="34" charset="0"/>
              </a:rPr>
              <a:t>culture in your school</a:t>
            </a:r>
          </a:p>
          <a:p>
            <a:endParaRPr lang="en-AU" dirty="0"/>
          </a:p>
        </p:txBody>
      </p:sp>
      <p:grpSp>
        <p:nvGrpSpPr>
          <p:cNvPr id="4" name="Group 3"/>
          <p:cNvGrpSpPr>
            <a:grpSpLocks/>
          </p:cNvGrpSpPr>
          <p:nvPr/>
        </p:nvGrpSpPr>
        <p:grpSpPr bwMode="auto">
          <a:xfrm>
            <a:off x="7917177" y="5588543"/>
            <a:ext cx="915035" cy="977265"/>
            <a:chOff x="1111" y="39"/>
            <a:chExt cx="1441" cy="1539"/>
          </a:xfrm>
        </p:grpSpPr>
        <p:sp>
          <p:nvSpPr>
            <p:cNvPr id="5" name="Freeform 4"/>
            <p:cNvSpPr>
              <a:spLocks/>
            </p:cNvSpPr>
            <p:nvPr/>
          </p:nvSpPr>
          <p:spPr bwMode="auto">
            <a:xfrm>
              <a:off x="1111" y="673"/>
              <a:ext cx="748" cy="748"/>
            </a:xfrm>
            <a:custGeom>
              <a:avLst/>
              <a:gdLst>
                <a:gd name="T0" fmla="*/ 631 w 748"/>
                <a:gd name="T1" fmla="*/ 157 h 748"/>
                <a:gd name="T2" fmla="*/ 590 w 748"/>
                <a:gd name="T3" fmla="*/ 164 h 748"/>
                <a:gd name="T4" fmla="*/ 555 w 748"/>
                <a:gd name="T5" fmla="*/ 185 h 748"/>
                <a:gd name="T6" fmla="*/ 547 w 748"/>
                <a:gd name="T7" fmla="*/ 66 h 748"/>
                <a:gd name="T8" fmla="*/ 532 w 748"/>
                <a:gd name="T9" fmla="*/ 24 h 748"/>
                <a:gd name="T10" fmla="*/ 496 w 748"/>
                <a:gd name="T11" fmla="*/ 1 h 748"/>
                <a:gd name="T12" fmla="*/ 370 w 748"/>
                <a:gd name="T13" fmla="*/ 0 h 748"/>
                <a:gd name="T14" fmla="*/ 386 w 748"/>
                <a:gd name="T15" fmla="*/ 36 h 748"/>
                <a:gd name="T16" fmla="*/ 390 w 748"/>
                <a:gd name="T17" fmla="*/ 64 h 748"/>
                <a:gd name="T18" fmla="*/ 381 w 748"/>
                <a:gd name="T19" fmla="*/ 108 h 748"/>
                <a:gd name="T20" fmla="*/ 357 w 748"/>
                <a:gd name="T21" fmla="*/ 144 h 748"/>
                <a:gd name="T22" fmla="*/ 322 w 748"/>
                <a:gd name="T23" fmla="*/ 170 h 748"/>
                <a:gd name="T24" fmla="*/ 279 w 748"/>
                <a:gd name="T25" fmla="*/ 180 h 748"/>
                <a:gd name="T26" fmla="*/ 250 w 748"/>
                <a:gd name="T27" fmla="*/ 178 h 748"/>
                <a:gd name="T28" fmla="*/ 210 w 748"/>
                <a:gd name="T29" fmla="*/ 162 h 748"/>
                <a:gd name="T30" fmla="*/ 178 w 748"/>
                <a:gd name="T31" fmla="*/ 132 h 748"/>
                <a:gd name="T32" fmla="*/ 160 w 748"/>
                <a:gd name="T33" fmla="*/ 92 h 748"/>
                <a:gd name="T34" fmla="*/ 157 w 748"/>
                <a:gd name="T35" fmla="*/ 64 h 748"/>
                <a:gd name="T36" fmla="*/ 164 w 748"/>
                <a:gd name="T37" fmla="*/ 24 h 748"/>
                <a:gd name="T38" fmla="*/ 176 w 748"/>
                <a:gd name="T39" fmla="*/ 0 h 748"/>
                <a:gd name="T40" fmla="*/ 43 w 748"/>
                <a:gd name="T41" fmla="*/ 3 h 748"/>
                <a:gd name="T42" fmla="*/ 10 w 748"/>
                <a:gd name="T43" fmla="*/ 30 h 748"/>
                <a:gd name="T44" fmla="*/ 0 w 748"/>
                <a:gd name="T45" fmla="*/ 66 h 748"/>
                <a:gd name="T46" fmla="*/ 3 w 748"/>
                <a:gd name="T47" fmla="*/ 503 h 748"/>
                <a:gd name="T48" fmla="*/ 30 w 748"/>
                <a:gd name="T49" fmla="*/ 537 h 748"/>
                <a:gd name="T50" fmla="*/ 66 w 748"/>
                <a:gd name="T51" fmla="*/ 547 h 748"/>
                <a:gd name="T52" fmla="*/ 180 w 748"/>
                <a:gd name="T53" fmla="*/ 562 h 748"/>
                <a:gd name="T54" fmla="*/ 162 w 748"/>
                <a:gd name="T55" fmla="*/ 598 h 748"/>
                <a:gd name="T56" fmla="*/ 157 w 748"/>
                <a:gd name="T57" fmla="*/ 631 h 748"/>
                <a:gd name="T58" fmla="*/ 165 w 748"/>
                <a:gd name="T59" fmla="*/ 675 h 748"/>
                <a:gd name="T60" fmla="*/ 189 w 748"/>
                <a:gd name="T61" fmla="*/ 712 h 748"/>
                <a:gd name="T62" fmla="*/ 224 w 748"/>
                <a:gd name="T63" fmla="*/ 737 h 748"/>
                <a:gd name="T64" fmla="*/ 268 w 748"/>
                <a:gd name="T65" fmla="*/ 747 h 748"/>
                <a:gd name="T66" fmla="*/ 296 w 748"/>
                <a:gd name="T67" fmla="*/ 745 h 748"/>
                <a:gd name="T68" fmla="*/ 337 w 748"/>
                <a:gd name="T69" fmla="*/ 729 h 748"/>
                <a:gd name="T70" fmla="*/ 368 w 748"/>
                <a:gd name="T71" fmla="*/ 699 h 748"/>
                <a:gd name="T72" fmla="*/ 386 w 748"/>
                <a:gd name="T73" fmla="*/ 659 h 748"/>
                <a:gd name="T74" fmla="*/ 390 w 748"/>
                <a:gd name="T75" fmla="*/ 631 h 748"/>
                <a:gd name="T76" fmla="*/ 382 w 748"/>
                <a:gd name="T77" fmla="*/ 590 h 748"/>
                <a:gd name="T78" fmla="*/ 362 w 748"/>
                <a:gd name="T79" fmla="*/ 555 h 748"/>
                <a:gd name="T80" fmla="*/ 481 w 748"/>
                <a:gd name="T81" fmla="*/ 547 h 748"/>
                <a:gd name="T82" fmla="*/ 522 w 748"/>
                <a:gd name="T83" fmla="*/ 532 h 748"/>
                <a:gd name="T84" fmla="*/ 545 w 748"/>
                <a:gd name="T85" fmla="*/ 496 h 748"/>
                <a:gd name="T86" fmla="*/ 547 w 748"/>
                <a:gd name="T87" fmla="*/ 353 h 748"/>
                <a:gd name="T88" fmla="*/ 579 w 748"/>
                <a:gd name="T89" fmla="*/ 377 h 748"/>
                <a:gd name="T90" fmla="*/ 619 w 748"/>
                <a:gd name="T91" fmla="*/ 389 h 748"/>
                <a:gd name="T92" fmla="*/ 654 w 748"/>
                <a:gd name="T93" fmla="*/ 387 h 748"/>
                <a:gd name="T94" fmla="*/ 695 w 748"/>
                <a:gd name="T95" fmla="*/ 371 h 748"/>
                <a:gd name="T96" fmla="*/ 726 w 748"/>
                <a:gd name="T97" fmla="*/ 341 h 748"/>
                <a:gd name="T98" fmla="*/ 744 w 748"/>
                <a:gd name="T99" fmla="*/ 301 h 748"/>
                <a:gd name="T100" fmla="*/ 748 w 748"/>
                <a:gd name="T101" fmla="*/ 273 h 748"/>
                <a:gd name="T102" fmla="*/ 739 w 748"/>
                <a:gd name="T103" fmla="*/ 229 h 748"/>
                <a:gd name="T104" fmla="*/ 715 w 748"/>
                <a:gd name="T105" fmla="*/ 193 h 748"/>
                <a:gd name="T106" fmla="*/ 680 w 748"/>
                <a:gd name="T107" fmla="*/ 168 h 748"/>
                <a:gd name="T108" fmla="*/ 637 w 748"/>
                <a:gd name="T109" fmla="*/ 157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48" h="748">
                  <a:moveTo>
                    <a:pt x="637" y="157"/>
                  </a:moveTo>
                  <a:lnTo>
                    <a:pt x="631" y="157"/>
                  </a:lnTo>
                  <a:lnTo>
                    <a:pt x="610" y="159"/>
                  </a:lnTo>
                  <a:lnTo>
                    <a:pt x="590" y="164"/>
                  </a:lnTo>
                  <a:lnTo>
                    <a:pt x="572" y="173"/>
                  </a:lnTo>
                  <a:lnTo>
                    <a:pt x="555" y="185"/>
                  </a:lnTo>
                  <a:lnTo>
                    <a:pt x="547" y="193"/>
                  </a:lnTo>
                  <a:lnTo>
                    <a:pt x="547" y="66"/>
                  </a:lnTo>
                  <a:lnTo>
                    <a:pt x="543" y="43"/>
                  </a:lnTo>
                  <a:lnTo>
                    <a:pt x="532" y="24"/>
                  </a:lnTo>
                  <a:lnTo>
                    <a:pt x="516" y="10"/>
                  </a:lnTo>
                  <a:lnTo>
                    <a:pt x="496" y="1"/>
                  </a:lnTo>
                  <a:lnTo>
                    <a:pt x="481" y="0"/>
                  </a:lnTo>
                  <a:lnTo>
                    <a:pt x="370" y="0"/>
                  </a:lnTo>
                  <a:lnTo>
                    <a:pt x="380" y="17"/>
                  </a:lnTo>
                  <a:lnTo>
                    <a:pt x="386" y="36"/>
                  </a:lnTo>
                  <a:lnTo>
                    <a:pt x="389" y="56"/>
                  </a:lnTo>
                  <a:lnTo>
                    <a:pt x="390" y="64"/>
                  </a:lnTo>
                  <a:lnTo>
                    <a:pt x="387" y="87"/>
                  </a:lnTo>
                  <a:lnTo>
                    <a:pt x="381" y="108"/>
                  </a:lnTo>
                  <a:lnTo>
                    <a:pt x="371" y="127"/>
                  </a:lnTo>
                  <a:lnTo>
                    <a:pt x="357" y="144"/>
                  </a:lnTo>
                  <a:lnTo>
                    <a:pt x="341" y="159"/>
                  </a:lnTo>
                  <a:lnTo>
                    <a:pt x="322" y="170"/>
                  </a:lnTo>
                  <a:lnTo>
                    <a:pt x="301" y="177"/>
                  </a:lnTo>
                  <a:lnTo>
                    <a:pt x="279" y="180"/>
                  </a:lnTo>
                  <a:lnTo>
                    <a:pt x="273" y="180"/>
                  </a:lnTo>
                  <a:lnTo>
                    <a:pt x="250" y="178"/>
                  </a:lnTo>
                  <a:lnTo>
                    <a:pt x="229" y="172"/>
                  </a:lnTo>
                  <a:lnTo>
                    <a:pt x="210" y="162"/>
                  </a:lnTo>
                  <a:lnTo>
                    <a:pt x="193" y="148"/>
                  </a:lnTo>
                  <a:lnTo>
                    <a:pt x="178" y="132"/>
                  </a:lnTo>
                  <a:lnTo>
                    <a:pt x="167" y="113"/>
                  </a:lnTo>
                  <a:lnTo>
                    <a:pt x="160" y="92"/>
                  </a:lnTo>
                  <a:lnTo>
                    <a:pt x="157" y="69"/>
                  </a:lnTo>
                  <a:lnTo>
                    <a:pt x="157" y="64"/>
                  </a:lnTo>
                  <a:lnTo>
                    <a:pt x="159" y="43"/>
                  </a:lnTo>
                  <a:lnTo>
                    <a:pt x="164" y="24"/>
                  </a:lnTo>
                  <a:lnTo>
                    <a:pt x="172" y="6"/>
                  </a:lnTo>
                  <a:lnTo>
                    <a:pt x="176" y="0"/>
                  </a:lnTo>
                  <a:lnTo>
                    <a:pt x="66" y="0"/>
                  </a:lnTo>
                  <a:lnTo>
                    <a:pt x="43" y="3"/>
                  </a:lnTo>
                  <a:lnTo>
                    <a:pt x="24" y="14"/>
                  </a:lnTo>
                  <a:lnTo>
                    <a:pt x="10" y="30"/>
                  </a:lnTo>
                  <a:lnTo>
                    <a:pt x="1" y="50"/>
                  </a:lnTo>
                  <a:lnTo>
                    <a:pt x="0" y="66"/>
                  </a:lnTo>
                  <a:lnTo>
                    <a:pt x="0" y="481"/>
                  </a:lnTo>
                  <a:lnTo>
                    <a:pt x="3" y="503"/>
                  </a:lnTo>
                  <a:lnTo>
                    <a:pt x="14" y="522"/>
                  </a:lnTo>
                  <a:lnTo>
                    <a:pt x="30" y="537"/>
                  </a:lnTo>
                  <a:lnTo>
                    <a:pt x="50" y="545"/>
                  </a:lnTo>
                  <a:lnTo>
                    <a:pt x="66" y="547"/>
                  </a:lnTo>
                  <a:lnTo>
                    <a:pt x="193" y="547"/>
                  </a:lnTo>
                  <a:lnTo>
                    <a:pt x="180" y="562"/>
                  </a:lnTo>
                  <a:lnTo>
                    <a:pt x="169" y="579"/>
                  </a:lnTo>
                  <a:lnTo>
                    <a:pt x="162" y="598"/>
                  </a:lnTo>
                  <a:lnTo>
                    <a:pt x="157" y="619"/>
                  </a:lnTo>
                  <a:lnTo>
                    <a:pt x="157" y="631"/>
                  </a:lnTo>
                  <a:lnTo>
                    <a:pt x="159" y="654"/>
                  </a:lnTo>
                  <a:lnTo>
                    <a:pt x="165" y="675"/>
                  </a:lnTo>
                  <a:lnTo>
                    <a:pt x="176" y="695"/>
                  </a:lnTo>
                  <a:lnTo>
                    <a:pt x="189" y="712"/>
                  </a:lnTo>
                  <a:lnTo>
                    <a:pt x="206" y="726"/>
                  </a:lnTo>
                  <a:lnTo>
                    <a:pt x="224" y="737"/>
                  </a:lnTo>
                  <a:lnTo>
                    <a:pt x="245" y="744"/>
                  </a:lnTo>
                  <a:lnTo>
                    <a:pt x="268" y="747"/>
                  </a:lnTo>
                  <a:lnTo>
                    <a:pt x="273" y="748"/>
                  </a:lnTo>
                  <a:lnTo>
                    <a:pt x="296" y="745"/>
                  </a:lnTo>
                  <a:lnTo>
                    <a:pt x="317" y="739"/>
                  </a:lnTo>
                  <a:lnTo>
                    <a:pt x="337" y="729"/>
                  </a:lnTo>
                  <a:lnTo>
                    <a:pt x="354" y="715"/>
                  </a:lnTo>
                  <a:lnTo>
                    <a:pt x="368" y="699"/>
                  </a:lnTo>
                  <a:lnTo>
                    <a:pt x="379" y="680"/>
                  </a:lnTo>
                  <a:lnTo>
                    <a:pt x="386" y="659"/>
                  </a:lnTo>
                  <a:lnTo>
                    <a:pt x="389" y="637"/>
                  </a:lnTo>
                  <a:lnTo>
                    <a:pt x="390" y="631"/>
                  </a:lnTo>
                  <a:lnTo>
                    <a:pt x="388" y="610"/>
                  </a:lnTo>
                  <a:lnTo>
                    <a:pt x="382" y="590"/>
                  </a:lnTo>
                  <a:lnTo>
                    <a:pt x="373" y="572"/>
                  </a:lnTo>
                  <a:lnTo>
                    <a:pt x="362" y="555"/>
                  </a:lnTo>
                  <a:lnTo>
                    <a:pt x="353" y="547"/>
                  </a:lnTo>
                  <a:lnTo>
                    <a:pt x="481" y="547"/>
                  </a:lnTo>
                  <a:lnTo>
                    <a:pt x="503" y="543"/>
                  </a:lnTo>
                  <a:lnTo>
                    <a:pt x="522" y="532"/>
                  </a:lnTo>
                  <a:lnTo>
                    <a:pt x="537" y="516"/>
                  </a:lnTo>
                  <a:lnTo>
                    <a:pt x="545" y="496"/>
                  </a:lnTo>
                  <a:lnTo>
                    <a:pt x="547" y="481"/>
                  </a:lnTo>
                  <a:lnTo>
                    <a:pt x="547" y="353"/>
                  </a:lnTo>
                  <a:lnTo>
                    <a:pt x="562" y="367"/>
                  </a:lnTo>
                  <a:lnTo>
                    <a:pt x="579" y="377"/>
                  </a:lnTo>
                  <a:lnTo>
                    <a:pt x="598" y="385"/>
                  </a:lnTo>
                  <a:lnTo>
                    <a:pt x="619" y="389"/>
                  </a:lnTo>
                  <a:lnTo>
                    <a:pt x="631" y="390"/>
                  </a:lnTo>
                  <a:lnTo>
                    <a:pt x="654" y="387"/>
                  </a:lnTo>
                  <a:lnTo>
                    <a:pt x="675" y="381"/>
                  </a:lnTo>
                  <a:lnTo>
                    <a:pt x="695" y="371"/>
                  </a:lnTo>
                  <a:lnTo>
                    <a:pt x="712" y="357"/>
                  </a:lnTo>
                  <a:lnTo>
                    <a:pt x="726" y="341"/>
                  </a:lnTo>
                  <a:lnTo>
                    <a:pt x="737" y="322"/>
                  </a:lnTo>
                  <a:lnTo>
                    <a:pt x="744" y="301"/>
                  </a:lnTo>
                  <a:lnTo>
                    <a:pt x="747" y="279"/>
                  </a:lnTo>
                  <a:lnTo>
                    <a:pt x="748" y="273"/>
                  </a:lnTo>
                  <a:lnTo>
                    <a:pt x="745" y="250"/>
                  </a:lnTo>
                  <a:lnTo>
                    <a:pt x="739" y="229"/>
                  </a:lnTo>
                  <a:lnTo>
                    <a:pt x="729" y="210"/>
                  </a:lnTo>
                  <a:lnTo>
                    <a:pt x="715" y="193"/>
                  </a:lnTo>
                  <a:lnTo>
                    <a:pt x="699" y="179"/>
                  </a:lnTo>
                  <a:lnTo>
                    <a:pt x="680" y="168"/>
                  </a:lnTo>
                  <a:lnTo>
                    <a:pt x="659" y="160"/>
                  </a:lnTo>
                  <a:lnTo>
                    <a:pt x="637" y="157"/>
                  </a:lnTo>
                  <a:close/>
                </a:path>
              </a:pathLst>
            </a:custGeom>
            <a:solidFill>
              <a:srgbClr val="007381"/>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6" name="Freeform 5"/>
            <p:cNvSpPr>
              <a:spLocks/>
            </p:cNvSpPr>
            <p:nvPr/>
          </p:nvSpPr>
          <p:spPr bwMode="auto">
            <a:xfrm>
              <a:off x="1823" y="850"/>
              <a:ext cx="729" cy="728"/>
            </a:xfrm>
            <a:custGeom>
              <a:avLst/>
              <a:gdLst>
                <a:gd name="T0" fmla="*/ 7 w 729"/>
                <a:gd name="T1" fmla="*/ 328 h 728"/>
                <a:gd name="T2" fmla="*/ 0 w 729"/>
                <a:gd name="T3" fmla="*/ 365 h 728"/>
                <a:gd name="T4" fmla="*/ 14 w 729"/>
                <a:gd name="T5" fmla="*/ 401 h 728"/>
                <a:gd name="T6" fmla="*/ 109 w 729"/>
                <a:gd name="T7" fmla="*/ 496 h 728"/>
                <a:gd name="T8" fmla="*/ 116 w 729"/>
                <a:gd name="T9" fmla="*/ 458 h 728"/>
                <a:gd name="T10" fmla="*/ 136 w 729"/>
                <a:gd name="T11" fmla="*/ 420 h 728"/>
                <a:gd name="T12" fmla="*/ 150 w 729"/>
                <a:gd name="T13" fmla="*/ 403 h 728"/>
                <a:gd name="T14" fmla="*/ 182 w 729"/>
                <a:gd name="T15" fmla="*/ 380 h 728"/>
                <a:gd name="T16" fmla="*/ 219 w 729"/>
                <a:gd name="T17" fmla="*/ 370 h 728"/>
                <a:gd name="T18" fmla="*/ 257 w 729"/>
                <a:gd name="T19" fmla="*/ 372 h 728"/>
                <a:gd name="T20" fmla="*/ 293 w 729"/>
                <a:gd name="T21" fmla="*/ 386 h 728"/>
                <a:gd name="T22" fmla="*/ 315 w 729"/>
                <a:gd name="T23" fmla="*/ 403 h 728"/>
                <a:gd name="T24" fmla="*/ 338 w 729"/>
                <a:gd name="T25" fmla="*/ 436 h 728"/>
                <a:gd name="T26" fmla="*/ 348 w 729"/>
                <a:gd name="T27" fmla="*/ 472 h 728"/>
                <a:gd name="T28" fmla="*/ 346 w 729"/>
                <a:gd name="T29" fmla="*/ 510 h 728"/>
                <a:gd name="T30" fmla="*/ 332 w 729"/>
                <a:gd name="T31" fmla="*/ 546 h 728"/>
                <a:gd name="T32" fmla="*/ 315 w 729"/>
                <a:gd name="T33" fmla="*/ 568 h 728"/>
                <a:gd name="T34" fmla="*/ 281 w 729"/>
                <a:gd name="T35" fmla="*/ 592 h 728"/>
                <a:gd name="T36" fmla="*/ 242 w 729"/>
                <a:gd name="T37" fmla="*/ 607 h 728"/>
                <a:gd name="T38" fmla="*/ 222 w 729"/>
                <a:gd name="T39" fmla="*/ 609 h 728"/>
                <a:gd name="T40" fmla="*/ 328 w 729"/>
                <a:gd name="T41" fmla="*/ 711 h 728"/>
                <a:gd name="T42" fmla="*/ 365 w 729"/>
                <a:gd name="T43" fmla="*/ 718 h 728"/>
                <a:gd name="T44" fmla="*/ 401 w 729"/>
                <a:gd name="T45" fmla="*/ 704 h 728"/>
                <a:gd name="T46" fmla="*/ 496 w 729"/>
                <a:gd name="T47" fmla="*/ 609 h 728"/>
                <a:gd name="T48" fmla="*/ 502 w 729"/>
                <a:gd name="T49" fmla="*/ 649 h 728"/>
                <a:gd name="T50" fmla="*/ 521 w 729"/>
                <a:gd name="T51" fmla="*/ 685 h 728"/>
                <a:gd name="T52" fmla="*/ 545 w 729"/>
                <a:gd name="T53" fmla="*/ 707 h 728"/>
                <a:gd name="T54" fmla="*/ 580 w 729"/>
                <a:gd name="T55" fmla="*/ 724 h 728"/>
                <a:gd name="T56" fmla="*/ 618 w 729"/>
                <a:gd name="T57" fmla="*/ 728 h 728"/>
                <a:gd name="T58" fmla="*/ 655 w 729"/>
                <a:gd name="T59" fmla="*/ 720 h 728"/>
                <a:gd name="T60" fmla="*/ 688 w 729"/>
                <a:gd name="T61" fmla="*/ 700 h 728"/>
                <a:gd name="T62" fmla="*/ 707 w 729"/>
                <a:gd name="T63" fmla="*/ 679 h 728"/>
                <a:gd name="T64" fmla="*/ 724 w 729"/>
                <a:gd name="T65" fmla="*/ 644 h 728"/>
                <a:gd name="T66" fmla="*/ 728 w 729"/>
                <a:gd name="T67" fmla="*/ 606 h 728"/>
                <a:gd name="T68" fmla="*/ 720 w 729"/>
                <a:gd name="T69" fmla="*/ 569 h 728"/>
                <a:gd name="T70" fmla="*/ 700 w 729"/>
                <a:gd name="T71" fmla="*/ 536 h 728"/>
                <a:gd name="T72" fmla="*/ 678 w 729"/>
                <a:gd name="T73" fmla="*/ 516 h 728"/>
                <a:gd name="T74" fmla="*/ 641 w 729"/>
                <a:gd name="T75" fmla="*/ 499 h 728"/>
                <a:gd name="T76" fmla="*/ 609 w 729"/>
                <a:gd name="T77" fmla="*/ 496 h 728"/>
                <a:gd name="T78" fmla="*/ 711 w 729"/>
                <a:gd name="T79" fmla="*/ 390 h 728"/>
                <a:gd name="T80" fmla="*/ 719 w 729"/>
                <a:gd name="T81" fmla="*/ 353 h 728"/>
                <a:gd name="T82" fmla="*/ 704 w 729"/>
                <a:gd name="T83" fmla="*/ 317 h 728"/>
                <a:gd name="T84" fmla="*/ 621 w 729"/>
                <a:gd name="T85" fmla="*/ 234 h 728"/>
                <a:gd name="T86" fmla="*/ 607 w 729"/>
                <a:gd name="T87" fmla="*/ 271 h 728"/>
                <a:gd name="T88" fmla="*/ 589 w 729"/>
                <a:gd name="T89" fmla="*/ 293 h 728"/>
                <a:gd name="T90" fmla="*/ 557 w 729"/>
                <a:gd name="T91" fmla="*/ 316 h 728"/>
                <a:gd name="T92" fmla="*/ 520 w 729"/>
                <a:gd name="T93" fmla="*/ 327 h 728"/>
                <a:gd name="T94" fmla="*/ 483 w 729"/>
                <a:gd name="T95" fmla="*/ 325 h 728"/>
                <a:gd name="T96" fmla="*/ 447 w 729"/>
                <a:gd name="T97" fmla="*/ 311 h 728"/>
                <a:gd name="T98" fmla="*/ 425 w 729"/>
                <a:gd name="T99" fmla="*/ 293 h 728"/>
                <a:gd name="T100" fmla="*/ 402 w 729"/>
                <a:gd name="T101" fmla="*/ 261 h 728"/>
                <a:gd name="T102" fmla="*/ 391 w 729"/>
                <a:gd name="T103" fmla="*/ 224 h 728"/>
                <a:gd name="T104" fmla="*/ 393 w 729"/>
                <a:gd name="T105" fmla="*/ 186 h 728"/>
                <a:gd name="T106" fmla="*/ 407 w 729"/>
                <a:gd name="T107" fmla="*/ 151 h 728"/>
                <a:gd name="T108" fmla="*/ 425 w 729"/>
                <a:gd name="T109" fmla="*/ 129 h 728"/>
                <a:gd name="T110" fmla="*/ 458 w 729"/>
                <a:gd name="T111" fmla="*/ 105 h 728"/>
                <a:gd name="T112" fmla="*/ 484 w 729"/>
                <a:gd name="T113" fmla="*/ 97 h 728"/>
                <a:gd name="T114" fmla="*/ 390 w 729"/>
                <a:gd name="T115" fmla="*/ 7 h 728"/>
                <a:gd name="T116" fmla="*/ 353 w 729"/>
                <a:gd name="T117" fmla="*/ 0 h 728"/>
                <a:gd name="T118" fmla="*/ 317 w 729"/>
                <a:gd name="T119" fmla="*/ 14 h 728"/>
                <a:gd name="T120" fmla="*/ 19 w 729"/>
                <a:gd name="T121" fmla="*/ 312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29" h="728">
                  <a:moveTo>
                    <a:pt x="19" y="312"/>
                  </a:moveTo>
                  <a:lnTo>
                    <a:pt x="7" y="328"/>
                  </a:lnTo>
                  <a:lnTo>
                    <a:pt x="0" y="346"/>
                  </a:lnTo>
                  <a:lnTo>
                    <a:pt x="0" y="365"/>
                  </a:lnTo>
                  <a:lnTo>
                    <a:pt x="4" y="384"/>
                  </a:lnTo>
                  <a:lnTo>
                    <a:pt x="14" y="401"/>
                  </a:lnTo>
                  <a:lnTo>
                    <a:pt x="19" y="406"/>
                  </a:lnTo>
                  <a:lnTo>
                    <a:pt x="109" y="496"/>
                  </a:lnTo>
                  <a:lnTo>
                    <a:pt x="111" y="478"/>
                  </a:lnTo>
                  <a:lnTo>
                    <a:pt x="116" y="458"/>
                  </a:lnTo>
                  <a:lnTo>
                    <a:pt x="125" y="439"/>
                  </a:lnTo>
                  <a:lnTo>
                    <a:pt x="136" y="420"/>
                  </a:lnTo>
                  <a:lnTo>
                    <a:pt x="149" y="404"/>
                  </a:lnTo>
                  <a:lnTo>
                    <a:pt x="150" y="403"/>
                  </a:lnTo>
                  <a:lnTo>
                    <a:pt x="165" y="390"/>
                  </a:lnTo>
                  <a:lnTo>
                    <a:pt x="182" y="380"/>
                  </a:lnTo>
                  <a:lnTo>
                    <a:pt x="200" y="374"/>
                  </a:lnTo>
                  <a:lnTo>
                    <a:pt x="219" y="370"/>
                  </a:lnTo>
                  <a:lnTo>
                    <a:pt x="238" y="369"/>
                  </a:lnTo>
                  <a:lnTo>
                    <a:pt x="257" y="372"/>
                  </a:lnTo>
                  <a:lnTo>
                    <a:pt x="275" y="377"/>
                  </a:lnTo>
                  <a:lnTo>
                    <a:pt x="293" y="386"/>
                  </a:lnTo>
                  <a:lnTo>
                    <a:pt x="309" y="398"/>
                  </a:lnTo>
                  <a:lnTo>
                    <a:pt x="315" y="403"/>
                  </a:lnTo>
                  <a:lnTo>
                    <a:pt x="328" y="419"/>
                  </a:lnTo>
                  <a:lnTo>
                    <a:pt x="338" y="436"/>
                  </a:lnTo>
                  <a:lnTo>
                    <a:pt x="344" y="454"/>
                  </a:lnTo>
                  <a:lnTo>
                    <a:pt x="348" y="472"/>
                  </a:lnTo>
                  <a:lnTo>
                    <a:pt x="349" y="491"/>
                  </a:lnTo>
                  <a:lnTo>
                    <a:pt x="346" y="510"/>
                  </a:lnTo>
                  <a:lnTo>
                    <a:pt x="341" y="528"/>
                  </a:lnTo>
                  <a:lnTo>
                    <a:pt x="332" y="546"/>
                  </a:lnTo>
                  <a:lnTo>
                    <a:pt x="320" y="562"/>
                  </a:lnTo>
                  <a:lnTo>
                    <a:pt x="315" y="568"/>
                  </a:lnTo>
                  <a:lnTo>
                    <a:pt x="299" y="581"/>
                  </a:lnTo>
                  <a:lnTo>
                    <a:pt x="281" y="592"/>
                  </a:lnTo>
                  <a:lnTo>
                    <a:pt x="262" y="601"/>
                  </a:lnTo>
                  <a:lnTo>
                    <a:pt x="242" y="607"/>
                  </a:lnTo>
                  <a:lnTo>
                    <a:pt x="223" y="609"/>
                  </a:lnTo>
                  <a:lnTo>
                    <a:pt x="222" y="609"/>
                  </a:lnTo>
                  <a:lnTo>
                    <a:pt x="312" y="699"/>
                  </a:lnTo>
                  <a:lnTo>
                    <a:pt x="328" y="711"/>
                  </a:lnTo>
                  <a:lnTo>
                    <a:pt x="346" y="718"/>
                  </a:lnTo>
                  <a:lnTo>
                    <a:pt x="365" y="718"/>
                  </a:lnTo>
                  <a:lnTo>
                    <a:pt x="384" y="714"/>
                  </a:lnTo>
                  <a:lnTo>
                    <a:pt x="401" y="704"/>
                  </a:lnTo>
                  <a:lnTo>
                    <a:pt x="406" y="699"/>
                  </a:lnTo>
                  <a:lnTo>
                    <a:pt x="496" y="609"/>
                  </a:lnTo>
                  <a:lnTo>
                    <a:pt x="497" y="629"/>
                  </a:lnTo>
                  <a:lnTo>
                    <a:pt x="502" y="649"/>
                  </a:lnTo>
                  <a:lnTo>
                    <a:pt x="510" y="667"/>
                  </a:lnTo>
                  <a:lnTo>
                    <a:pt x="521" y="685"/>
                  </a:lnTo>
                  <a:lnTo>
                    <a:pt x="530" y="694"/>
                  </a:lnTo>
                  <a:lnTo>
                    <a:pt x="545" y="707"/>
                  </a:lnTo>
                  <a:lnTo>
                    <a:pt x="562" y="717"/>
                  </a:lnTo>
                  <a:lnTo>
                    <a:pt x="580" y="724"/>
                  </a:lnTo>
                  <a:lnTo>
                    <a:pt x="599" y="728"/>
                  </a:lnTo>
                  <a:lnTo>
                    <a:pt x="618" y="728"/>
                  </a:lnTo>
                  <a:lnTo>
                    <a:pt x="637" y="726"/>
                  </a:lnTo>
                  <a:lnTo>
                    <a:pt x="655" y="720"/>
                  </a:lnTo>
                  <a:lnTo>
                    <a:pt x="672" y="712"/>
                  </a:lnTo>
                  <a:lnTo>
                    <a:pt x="688" y="700"/>
                  </a:lnTo>
                  <a:lnTo>
                    <a:pt x="694" y="694"/>
                  </a:lnTo>
                  <a:lnTo>
                    <a:pt x="707" y="679"/>
                  </a:lnTo>
                  <a:lnTo>
                    <a:pt x="717" y="662"/>
                  </a:lnTo>
                  <a:lnTo>
                    <a:pt x="724" y="644"/>
                  </a:lnTo>
                  <a:lnTo>
                    <a:pt x="728" y="625"/>
                  </a:lnTo>
                  <a:lnTo>
                    <a:pt x="728" y="606"/>
                  </a:lnTo>
                  <a:lnTo>
                    <a:pt x="726" y="587"/>
                  </a:lnTo>
                  <a:lnTo>
                    <a:pt x="720" y="569"/>
                  </a:lnTo>
                  <a:lnTo>
                    <a:pt x="712" y="552"/>
                  </a:lnTo>
                  <a:lnTo>
                    <a:pt x="700" y="536"/>
                  </a:lnTo>
                  <a:lnTo>
                    <a:pt x="694" y="530"/>
                  </a:lnTo>
                  <a:lnTo>
                    <a:pt x="678" y="516"/>
                  </a:lnTo>
                  <a:lnTo>
                    <a:pt x="660" y="506"/>
                  </a:lnTo>
                  <a:lnTo>
                    <a:pt x="641" y="499"/>
                  </a:lnTo>
                  <a:lnTo>
                    <a:pt x="622" y="496"/>
                  </a:lnTo>
                  <a:lnTo>
                    <a:pt x="609" y="496"/>
                  </a:lnTo>
                  <a:lnTo>
                    <a:pt x="699" y="406"/>
                  </a:lnTo>
                  <a:lnTo>
                    <a:pt x="711" y="390"/>
                  </a:lnTo>
                  <a:lnTo>
                    <a:pt x="718" y="372"/>
                  </a:lnTo>
                  <a:lnTo>
                    <a:pt x="719" y="353"/>
                  </a:lnTo>
                  <a:lnTo>
                    <a:pt x="714" y="334"/>
                  </a:lnTo>
                  <a:lnTo>
                    <a:pt x="704" y="317"/>
                  </a:lnTo>
                  <a:lnTo>
                    <a:pt x="699" y="312"/>
                  </a:lnTo>
                  <a:lnTo>
                    <a:pt x="621" y="234"/>
                  </a:lnTo>
                  <a:lnTo>
                    <a:pt x="616" y="253"/>
                  </a:lnTo>
                  <a:lnTo>
                    <a:pt x="607" y="271"/>
                  </a:lnTo>
                  <a:lnTo>
                    <a:pt x="595" y="288"/>
                  </a:lnTo>
                  <a:lnTo>
                    <a:pt x="589" y="293"/>
                  </a:lnTo>
                  <a:lnTo>
                    <a:pt x="574" y="306"/>
                  </a:lnTo>
                  <a:lnTo>
                    <a:pt x="557" y="316"/>
                  </a:lnTo>
                  <a:lnTo>
                    <a:pt x="539" y="323"/>
                  </a:lnTo>
                  <a:lnTo>
                    <a:pt x="520" y="327"/>
                  </a:lnTo>
                  <a:lnTo>
                    <a:pt x="501" y="327"/>
                  </a:lnTo>
                  <a:lnTo>
                    <a:pt x="483" y="325"/>
                  </a:lnTo>
                  <a:lnTo>
                    <a:pt x="464" y="319"/>
                  </a:lnTo>
                  <a:lnTo>
                    <a:pt x="447" y="311"/>
                  </a:lnTo>
                  <a:lnTo>
                    <a:pt x="431" y="299"/>
                  </a:lnTo>
                  <a:lnTo>
                    <a:pt x="425" y="293"/>
                  </a:lnTo>
                  <a:lnTo>
                    <a:pt x="412" y="278"/>
                  </a:lnTo>
                  <a:lnTo>
                    <a:pt x="402" y="261"/>
                  </a:lnTo>
                  <a:lnTo>
                    <a:pt x="395" y="243"/>
                  </a:lnTo>
                  <a:lnTo>
                    <a:pt x="391" y="224"/>
                  </a:lnTo>
                  <a:lnTo>
                    <a:pt x="391" y="205"/>
                  </a:lnTo>
                  <a:lnTo>
                    <a:pt x="393" y="186"/>
                  </a:lnTo>
                  <a:lnTo>
                    <a:pt x="399" y="168"/>
                  </a:lnTo>
                  <a:lnTo>
                    <a:pt x="407" y="151"/>
                  </a:lnTo>
                  <a:lnTo>
                    <a:pt x="419" y="135"/>
                  </a:lnTo>
                  <a:lnTo>
                    <a:pt x="425" y="129"/>
                  </a:lnTo>
                  <a:lnTo>
                    <a:pt x="441" y="115"/>
                  </a:lnTo>
                  <a:lnTo>
                    <a:pt x="458" y="105"/>
                  </a:lnTo>
                  <a:lnTo>
                    <a:pt x="477" y="98"/>
                  </a:lnTo>
                  <a:lnTo>
                    <a:pt x="484" y="97"/>
                  </a:lnTo>
                  <a:lnTo>
                    <a:pt x="406" y="19"/>
                  </a:lnTo>
                  <a:lnTo>
                    <a:pt x="390" y="7"/>
                  </a:lnTo>
                  <a:lnTo>
                    <a:pt x="372" y="0"/>
                  </a:lnTo>
                  <a:lnTo>
                    <a:pt x="353" y="0"/>
                  </a:lnTo>
                  <a:lnTo>
                    <a:pt x="334" y="4"/>
                  </a:lnTo>
                  <a:lnTo>
                    <a:pt x="317" y="14"/>
                  </a:lnTo>
                  <a:lnTo>
                    <a:pt x="312" y="19"/>
                  </a:lnTo>
                  <a:lnTo>
                    <a:pt x="19" y="312"/>
                  </a:lnTo>
                  <a:close/>
                </a:path>
              </a:pathLst>
            </a:custGeom>
            <a:solidFill>
              <a:srgbClr val="CCCD0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7" name="Freeform 6"/>
            <p:cNvSpPr>
              <a:spLocks/>
            </p:cNvSpPr>
            <p:nvPr/>
          </p:nvSpPr>
          <p:spPr bwMode="auto">
            <a:xfrm>
              <a:off x="1588" y="39"/>
              <a:ext cx="726" cy="726"/>
            </a:xfrm>
            <a:custGeom>
              <a:avLst/>
              <a:gdLst>
                <a:gd name="T0" fmla="*/ 692 w 726"/>
                <a:gd name="T1" fmla="*/ 198 h 726"/>
                <a:gd name="T2" fmla="*/ 715 w 726"/>
                <a:gd name="T3" fmla="*/ 166 h 726"/>
                <a:gd name="T4" fmla="*/ 725 w 726"/>
                <a:gd name="T5" fmla="*/ 129 h 726"/>
                <a:gd name="T6" fmla="*/ 723 w 726"/>
                <a:gd name="T7" fmla="*/ 91 h 726"/>
                <a:gd name="T8" fmla="*/ 709 w 726"/>
                <a:gd name="T9" fmla="*/ 56 h 726"/>
                <a:gd name="T10" fmla="*/ 692 w 726"/>
                <a:gd name="T11" fmla="*/ 33 h 726"/>
                <a:gd name="T12" fmla="*/ 659 w 726"/>
                <a:gd name="T13" fmla="*/ 11 h 726"/>
                <a:gd name="T14" fmla="*/ 623 w 726"/>
                <a:gd name="T15" fmla="*/ 0 h 726"/>
                <a:gd name="T16" fmla="*/ 585 w 726"/>
                <a:gd name="T17" fmla="*/ 2 h 726"/>
                <a:gd name="T18" fmla="*/ 549 w 726"/>
                <a:gd name="T19" fmla="*/ 16 h 726"/>
                <a:gd name="T20" fmla="*/ 527 w 726"/>
                <a:gd name="T21" fmla="*/ 33 h 726"/>
                <a:gd name="T22" fmla="*/ 503 w 726"/>
                <a:gd name="T23" fmla="*/ 68 h 726"/>
                <a:gd name="T24" fmla="*/ 493 w 726"/>
                <a:gd name="T25" fmla="*/ 107 h 726"/>
                <a:gd name="T26" fmla="*/ 406 w 726"/>
                <a:gd name="T27" fmla="*/ 26 h 726"/>
                <a:gd name="T28" fmla="*/ 372 w 726"/>
                <a:gd name="T29" fmla="*/ 8 h 726"/>
                <a:gd name="T30" fmla="*/ 334 w 726"/>
                <a:gd name="T31" fmla="*/ 11 h 726"/>
                <a:gd name="T32" fmla="*/ 312 w 726"/>
                <a:gd name="T33" fmla="*/ 26 h 726"/>
                <a:gd name="T34" fmla="*/ 230 w 726"/>
                <a:gd name="T35" fmla="*/ 83 h 726"/>
                <a:gd name="T36" fmla="*/ 207 w 726"/>
                <a:gd name="T37" fmla="*/ 49 h 726"/>
                <a:gd name="T38" fmla="*/ 191 w 726"/>
                <a:gd name="T39" fmla="*/ 36 h 726"/>
                <a:gd name="T40" fmla="*/ 156 w 726"/>
                <a:gd name="T41" fmla="*/ 20 h 726"/>
                <a:gd name="T42" fmla="*/ 119 w 726"/>
                <a:gd name="T43" fmla="*/ 15 h 726"/>
                <a:gd name="T44" fmla="*/ 81 w 726"/>
                <a:gd name="T45" fmla="*/ 23 h 726"/>
                <a:gd name="T46" fmla="*/ 48 w 726"/>
                <a:gd name="T47" fmla="*/ 44 h 726"/>
                <a:gd name="T48" fmla="*/ 29 w 726"/>
                <a:gd name="T49" fmla="*/ 65 h 726"/>
                <a:gd name="T50" fmla="*/ 12 w 726"/>
                <a:gd name="T51" fmla="*/ 100 h 726"/>
                <a:gd name="T52" fmla="*/ 8 w 726"/>
                <a:gd name="T53" fmla="*/ 137 h 726"/>
                <a:gd name="T54" fmla="*/ 16 w 726"/>
                <a:gd name="T55" fmla="*/ 174 h 726"/>
                <a:gd name="T56" fmla="*/ 36 w 726"/>
                <a:gd name="T57" fmla="*/ 208 h 726"/>
                <a:gd name="T58" fmla="*/ 58 w 726"/>
                <a:gd name="T59" fmla="*/ 227 h 726"/>
                <a:gd name="T60" fmla="*/ 94 w 726"/>
                <a:gd name="T61" fmla="*/ 244 h 726"/>
                <a:gd name="T62" fmla="*/ 19 w 726"/>
                <a:gd name="T63" fmla="*/ 320 h 726"/>
                <a:gd name="T64" fmla="*/ 0 w 726"/>
                <a:gd name="T65" fmla="*/ 354 h 726"/>
                <a:gd name="T66" fmla="*/ 4 w 726"/>
                <a:gd name="T67" fmla="*/ 391 h 726"/>
                <a:gd name="T68" fmla="*/ 19 w 726"/>
                <a:gd name="T69" fmla="*/ 413 h 726"/>
                <a:gd name="T70" fmla="*/ 94 w 726"/>
                <a:gd name="T71" fmla="*/ 464 h 726"/>
                <a:gd name="T72" fmla="*/ 117 w 726"/>
                <a:gd name="T73" fmla="*/ 430 h 726"/>
                <a:gd name="T74" fmla="*/ 134 w 726"/>
                <a:gd name="T75" fmla="*/ 415 h 726"/>
                <a:gd name="T76" fmla="*/ 169 w 726"/>
                <a:gd name="T77" fmla="*/ 398 h 726"/>
                <a:gd name="T78" fmla="*/ 207 w 726"/>
                <a:gd name="T79" fmla="*/ 394 h 726"/>
                <a:gd name="T80" fmla="*/ 244 w 726"/>
                <a:gd name="T81" fmla="*/ 402 h 726"/>
                <a:gd name="T82" fmla="*/ 278 w 726"/>
                <a:gd name="T83" fmla="*/ 422 h 726"/>
                <a:gd name="T84" fmla="*/ 297 w 726"/>
                <a:gd name="T85" fmla="*/ 443 h 726"/>
                <a:gd name="T86" fmla="*/ 313 w 726"/>
                <a:gd name="T87" fmla="*/ 478 h 726"/>
                <a:gd name="T88" fmla="*/ 318 w 726"/>
                <a:gd name="T89" fmla="*/ 516 h 726"/>
                <a:gd name="T90" fmla="*/ 310 w 726"/>
                <a:gd name="T91" fmla="*/ 553 h 726"/>
                <a:gd name="T92" fmla="*/ 289 w 726"/>
                <a:gd name="T93" fmla="*/ 586 h 726"/>
                <a:gd name="T94" fmla="*/ 268 w 726"/>
                <a:gd name="T95" fmla="*/ 606 h 726"/>
                <a:gd name="T96" fmla="*/ 231 w 726"/>
                <a:gd name="T97" fmla="*/ 622 h 726"/>
                <a:gd name="T98" fmla="*/ 312 w 726"/>
                <a:gd name="T99" fmla="*/ 707 h 726"/>
                <a:gd name="T100" fmla="*/ 346 w 726"/>
                <a:gd name="T101" fmla="*/ 725 h 726"/>
                <a:gd name="T102" fmla="*/ 384 w 726"/>
                <a:gd name="T103" fmla="*/ 721 h 726"/>
                <a:gd name="T104" fmla="*/ 406 w 726"/>
                <a:gd name="T105" fmla="*/ 707 h 726"/>
                <a:gd name="T106" fmla="*/ 711 w 726"/>
                <a:gd name="T107" fmla="*/ 397 h 726"/>
                <a:gd name="T108" fmla="*/ 718 w 726"/>
                <a:gd name="T109" fmla="*/ 360 h 726"/>
                <a:gd name="T110" fmla="*/ 704 w 726"/>
                <a:gd name="T111" fmla="*/ 325 h 726"/>
                <a:gd name="T112" fmla="*/ 612 w 726"/>
                <a:gd name="T113" fmla="*/ 232 h 726"/>
                <a:gd name="T114" fmla="*/ 651 w 726"/>
                <a:gd name="T115" fmla="*/ 224 h 726"/>
                <a:gd name="T116" fmla="*/ 686 w 726"/>
                <a:gd name="T117" fmla="*/ 203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6" h="726">
                  <a:moveTo>
                    <a:pt x="686" y="203"/>
                  </a:moveTo>
                  <a:lnTo>
                    <a:pt x="692" y="198"/>
                  </a:lnTo>
                  <a:lnTo>
                    <a:pt x="705" y="183"/>
                  </a:lnTo>
                  <a:lnTo>
                    <a:pt x="715" y="166"/>
                  </a:lnTo>
                  <a:lnTo>
                    <a:pt x="721" y="148"/>
                  </a:lnTo>
                  <a:lnTo>
                    <a:pt x="725" y="129"/>
                  </a:lnTo>
                  <a:lnTo>
                    <a:pt x="726" y="110"/>
                  </a:lnTo>
                  <a:lnTo>
                    <a:pt x="723" y="91"/>
                  </a:lnTo>
                  <a:lnTo>
                    <a:pt x="718" y="73"/>
                  </a:lnTo>
                  <a:lnTo>
                    <a:pt x="709" y="56"/>
                  </a:lnTo>
                  <a:lnTo>
                    <a:pt x="697" y="39"/>
                  </a:lnTo>
                  <a:lnTo>
                    <a:pt x="692" y="33"/>
                  </a:lnTo>
                  <a:lnTo>
                    <a:pt x="676" y="20"/>
                  </a:lnTo>
                  <a:lnTo>
                    <a:pt x="659" y="11"/>
                  </a:lnTo>
                  <a:lnTo>
                    <a:pt x="641" y="4"/>
                  </a:lnTo>
                  <a:lnTo>
                    <a:pt x="623" y="0"/>
                  </a:lnTo>
                  <a:lnTo>
                    <a:pt x="604" y="0"/>
                  </a:lnTo>
                  <a:lnTo>
                    <a:pt x="585" y="2"/>
                  </a:lnTo>
                  <a:lnTo>
                    <a:pt x="567" y="8"/>
                  </a:lnTo>
                  <a:lnTo>
                    <a:pt x="549" y="16"/>
                  </a:lnTo>
                  <a:lnTo>
                    <a:pt x="533" y="28"/>
                  </a:lnTo>
                  <a:lnTo>
                    <a:pt x="527" y="33"/>
                  </a:lnTo>
                  <a:lnTo>
                    <a:pt x="514" y="50"/>
                  </a:lnTo>
                  <a:lnTo>
                    <a:pt x="503" y="68"/>
                  </a:lnTo>
                  <a:lnTo>
                    <a:pt x="497" y="87"/>
                  </a:lnTo>
                  <a:lnTo>
                    <a:pt x="493" y="107"/>
                  </a:lnTo>
                  <a:lnTo>
                    <a:pt x="493" y="113"/>
                  </a:lnTo>
                  <a:lnTo>
                    <a:pt x="406" y="26"/>
                  </a:lnTo>
                  <a:lnTo>
                    <a:pt x="390" y="14"/>
                  </a:lnTo>
                  <a:lnTo>
                    <a:pt x="372" y="8"/>
                  </a:lnTo>
                  <a:lnTo>
                    <a:pt x="353" y="7"/>
                  </a:lnTo>
                  <a:lnTo>
                    <a:pt x="334" y="11"/>
                  </a:lnTo>
                  <a:lnTo>
                    <a:pt x="317" y="21"/>
                  </a:lnTo>
                  <a:lnTo>
                    <a:pt x="312" y="26"/>
                  </a:lnTo>
                  <a:lnTo>
                    <a:pt x="237" y="101"/>
                  </a:lnTo>
                  <a:lnTo>
                    <a:pt x="230" y="83"/>
                  </a:lnTo>
                  <a:lnTo>
                    <a:pt x="220" y="65"/>
                  </a:lnTo>
                  <a:lnTo>
                    <a:pt x="207" y="49"/>
                  </a:lnTo>
                  <a:lnTo>
                    <a:pt x="191" y="36"/>
                  </a:lnTo>
                  <a:lnTo>
                    <a:pt x="174" y="26"/>
                  </a:lnTo>
                  <a:lnTo>
                    <a:pt x="156" y="20"/>
                  </a:lnTo>
                  <a:lnTo>
                    <a:pt x="138" y="16"/>
                  </a:lnTo>
                  <a:lnTo>
                    <a:pt x="119" y="15"/>
                  </a:lnTo>
                  <a:lnTo>
                    <a:pt x="100" y="18"/>
                  </a:lnTo>
                  <a:lnTo>
                    <a:pt x="81" y="23"/>
                  </a:lnTo>
                  <a:lnTo>
                    <a:pt x="64" y="32"/>
                  </a:lnTo>
                  <a:lnTo>
                    <a:pt x="48" y="44"/>
                  </a:lnTo>
                  <a:lnTo>
                    <a:pt x="42" y="49"/>
                  </a:lnTo>
                  <a:lnTo>
                    <a:pt x="29" y="65"/>
                  </a:lnTo>
                  <a:lnTo>
                    <a:pt x="19" y="82"/>
                  </a:lnTo>
                  <a:lnTo>
                    <a:pt x="12" y="100"/>
                  </a:lnTo>
                  <a:lnTo>
                    <a:pt x="9" y="118"/>
                  </a:lnTo>
                  <a:lnTo>
                    <a:pt x="8" y="137"/>
                  </a:lnTo>
                  <a:lnTo>
                    <a:pt x="10" y="156"/>
                  </a:lnTo>
                  <a:lnTo>
                    <a:pt x="16" y="174"/>
                  </a:lnTo>
                  <a:lnTo>
                    <a:pt x="25" y="192"/>
                  </a:lnTo>
                  <a:lnTo>
                    <a:pt x="36" y="208"/>
                  </a:lnTo>
                  <a:lnTo>
                    <a:pt x="42" y="214"/>
                  </a:lnTo>
                  <a:lnTo>
                    <a:pt x="58" y="227"/>
                  </a:lnTo>
                  <a:lnTo>
                    <a:pt x="75" y="237"/>
                  </a:lnTo>
                  <a:lnTo>
                    <a:pt x="94" y="244"/>
                  </a:lnTo>
                  <a:lnTo>
                    <a:pt x="19" y="320"/>
                  </a:lnTo>
                  <a:lnTo>
                    <a:pt x="7" y="336"/>
                  </a:lnTo>
                  <a:lnTo>
                    <a:pt x="0" y="354"/>
                  </a:lnTo>
                  <a:lnTo>
                    <a:pt x="0" y="373"/>
                  </a:lnTo>
                  <a:lnTo>
                    <a:pt x="4" y="391"/>
                  </a:lnTo>
                  <a:lnTo>
                    <a:pt x="14" y="408"/>
                  </a:lnTo>
                  <a:lnTo>
                    <a:pt x="19" y="413"/>
                  </a:lnTo>
                  <a:lnTo>
                    <a:pt x="88" y="483"/>
                  </a:lnTo>
                  <a:lnTo>
                    <a:pt x="94" y="464"/>
                  </a:lnTo>
                  <a:lnTo>
                    <a:pt x="104" y="446"/>
                  </a:lnTo>
                  <a:lnTo>
                    <a:pt x="117" y="430"/>
                  </a:lnTo>
                  <a:lnTo>
                    <a:pt x="119" y="428"/>
                  </a:lnTo>
                  <a:lnTo>
                    <a:pt x="134" y="415"/>
                  </a:lnTo>
                  <a:lnTo>
                    <a:pt x="151" y="405"/>
                  </a:lnTo>
                  <a:lnTo>
                    <a:pt x="169" y="398"/>
                  </a:lnTo>
                  <a:lnTo>
                    <a:pt x="188" y="394"/>
                  </a:lnTo>
                  <a:lnTo>
                    <a:pt x="207" y="394"/>
                  </a:lnTo>
                  <a:lnTo>
                    <a:pt x="226" y="396"/>
                  </a:lnTo>
                  <a:lnTo>
                    <a:pt x="244" y="402"/>
                  </a:lnTo>
                  <a:lnTo>
                    <a:pt x="262" y="410"/>
                  </a:lnTo>
                  <a:lnTo>
                    <a:pt x="278" y="422"/>
                  </a:lnTo>
                  <a:lnTo>
                    <a:pt x="284" y="428"/>
                  </a:lnTo>
                  <a:lnTo>
                    <a:pt x="297" y="443"/>
                  </a:lnTo>
                  <a:lnTo>
                    <a:pt x="306" y="460"/>
                  </a:lnTo>
                  <a:lnTo>
                    <a:pt x="313" y="478"/>
                  </a:lnTo>
                  <a:lnTo>
                    <a:pt x="317" y="497"/>
                  </a:lnTo>
                  <a:lnTo>
                    <a:pt x="318" y="516"/>
                  </a:lnTo>
                  <a:lnTo>
                    <a:pt x="315" y="534"/>
                  </a:lnTo>
                  <a:lnTo>
                    <a:pt x="310" y="553"/>
                  </a:lnTo>
                  <a:lnTo>
                    <a:pt x="301" y="570"/>
                  </a:lnTo>
                  <a:lnTo>
                    <a:pt x="289" y="586"/>
                  </a:lnTo>
                  <a:lnTo>
                    <a:pt x="284" y="592"/>
                  </a:lnTo>
                  <a:lnTo>
                    <a:pt x="268" y="606"/>
                  </a:lnTo>
                  <a:lnTo>
                    <a:pt x="250" y="616"/>
                  </a:lnTo>
                  <a:lnTo>
                    <a:pt x="231" y="622"/>
                  </a:lnTo>
                  <a:lnTo>
                    <a:pt x="229" y="623"/>
                  </a:lnTo>
                  <a:lnTo>
                    <a:pt x="312" y="707"/>
                  </a:lnTo>
                  <a:lnTo>
                    <a:pt x="328" y="718"/>
                  </a:lnTo>
                  <a:lnTo>
                    <a:pt x="346" y="725"/>
                  </a:lnTo>
                  <a:lnTo>
                    <a:pt x="365" y="726"/>
                  </a:lnTo>
                  <a:lnTo>
                    <a:pt x="384" y="721"/>
                  </a:lnTo>
                  <a:lnTo>
                    <a:pt x="401" y="711"/>
                  </a:lnTo>
                  <a:lnTo>
                    <a:pt x="406" y="707"/>
                  </a:lnTo>
                  <a:lnTo>
                    <a:pt x="699" y="413"/>
                  </a:lnTo>
                  <a:lnTo>
                    <a:pt x="711" y="397"/>
                  </a:lnTo>
                  <a:lnTo>
                    <a:pt x="717" y="379"/>
                  </a:lnTo>
                  <a:lnTo>
                    <a:pt x="718" y="360"/>
                  </a:lnTo>
                  <a:lnTo>
                    <a:pt x="714" y="341"/>
                  </a:lnTo>
                  <a:lnTo>
                    <a:pt x="704" y="325"/>
                  </a:lnTo>
                  <a:lnTo>
                    <a:pt x="699" y="320"/>
                  </a:lnTo>
                  <a:lnTo>
                    <a:pt x="612" y="232"/>
                  </a:lnTo>
                  <a:lnTo>
                    <a:pt x="632" y="230"/>
                  </a:lnTo>
                  <a:lnTo>
                    <a:pt x="651" y="224"/>
                  </a:lnTo>
                  <a:lnTo>
                    <a:pt x="669" y="215"/>
                  </a:lnTo>
                  <a:lnTo>
                    <a:pt x="686" y="203"/>
                  </a:lnTo>
                  <a:close/>
                </a:path>
              </a:pathLst>
            </a:custGeom>
            <a:solidFill>
              <a:srgbClr val="74B3BD"/>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grpSp>
    </p:spTree>
    <p:extLst>
      <p:ext uri="{BB962C8B-B14F-4D97-AF65-F5344CB8AC3E}">
        <p14:creationId xmlns:p14="http://schemas.microsoft.com/office/powerpoint/2010/main" val="2679515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991482"/>
            <a:ext cx="8507288" cy="1143000"/>
          </a:xfrm>
        </p:spPr>
        <p:txBody>
          <a:bodyPr>
            <a:noAutofit/>
          </a:bodyPr>
          <a:lstStyle/>
          <a:p>
            <a:pPr algn="l"/>
            <a:r>
              <a:rPr lang="en-AU" sz="3600" dirty="0" smtClean="0"/>
              <a:t>Effective performance and development practices</a:t>
            </a:r>
            <a:endParaRPr lang="en-AU" sz="3600" dirty="0"/>
          </a:p>
        </p:txBody>
      </p:sp>
      <p:pic>
        <p:nvPicPr>
          <p:cNvPr id="5122" name="Picture 2">
            <a:hlinkClick r:id="rId3"/>
          </p:cNvPr>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1403648" y="2274214"/>
            <a:ext cx="6291049" cy="3521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2"/>
          <p:cNvSpPr txBox="1">
            <a:spLocks/>
          </p:cNvSpPr>
          <p:nvPr/>
        </p:nvSpPr>
        <p:spPr>
          <a:xfrm>
            <a:off x="451877" y="6281936"/>
            <a:ext cx="8229600" cy="576064"/>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Lucida Grande"/>
              <a:buChar char="&gt;"/>
              <a:defRPr sz="2400" b="0" i="0" kern="120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Font typeface="Arial"/>
              <a:buChar char="–"/>
              <a:defRPr sz="2200" b="0" i="0" kern="1200">
                <a:solidFill>
                  <a:schemeClr val="tx1">
                    <a:lumMod val="75000"/>
                    <a:lumOff val="25000"/>
                  </a:schemeClr>
                </a:solidFill>
                <a:latin typeface="Arial"/>
                <a:ea typeface="+mn-ea"/>
                <a:cs typeface="Arial"/>
              </a:defRPr>
            </a:lvl2pPr>
            <a:lvl3pPr marL="1143000" indent="-228600" algn="l" defTabSz="457200" rtl="0" eaLnBrk="1" latinLnBrk="0" hangingPunct="1">
              <a:spcBef>
                <a:spcPct val="20000"/>
              </a:spcBef>
              <a:buFont typeface="Arial"/>
              <a:buChar char="•"/>
              <a:defRPr sz="2000" b="0" i="0" kern="1200">
                <a:solidFill>
                  <a:schemeClr val="tx1">
                    <a:lumMod val="75000"/>
                    <a:lumOff val="25000"/>
                  </a:schemeClr>
                </a:solidFill>
                <a:latin typeface="Arial"/>
                <a:ea typeface="+mn-ea"/>
                <a:cs typeface="Arial"/>
              </a:defRPr>
            </a:lvl3pPr>
            <a:lvl4pPr marL="1600200" indent="-228600" algn="l" defTabSz="457200" rtl="0" eaLnBrk="1" latinLnBrk="0" hangingPunct="1">
              <a:spcBef>
                <a:spcPct val="20000"/>
              </a:spcBef>
              <a:buFont typeface="Arial"/>
              <a:buChar char="–"/>
              <a:defRPr sz="2000" b="0" i="0" kern="1200">
                <a:solidFill>
                  <a:schemeClr val="tx1">
                    <a:lumMod val="75000"/>
                    <a:lumOff val="25000"/>
                  </a:schemeClr>
                </a:solidFill>
                <a:latin typeface="Arial"/>
                <a:ea typeface="+mn-ea"/>
                <a:cs typeface="Arial"/>
              </a:defRPr>
            </a:lvl4pPr>
            <a:lvl5pPr marL="2057400" indent="-228600" algn="l" defTabSz="457200" rtl="0" eaLnBrk="1" latinLnBrk="0" hangingPunct="1">
              <a:spcBef>
                <a:spcPct val="20000"/>
              </a:spcBef>
              <a:buFont typeface="Arial"/>
              <a:buChar char="»"/>
              <a:defRPr sz="2000" b="0" i="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buFont typeface="Lucida Grande"/>
              <a:buNone/>
            </a:pPr>
            <a:r>
              <a:rPr lang="en-AU" dirty="0" smtClean="0">
                <a:solidFill>
                  <a:schemeClr val="tx1"/>
                </a:solidFill>
                <a:latin typeface="Arial" pitchFamily="34" charset="0"/>
                <a:cs typeface="Arial" pitchFamily="34" charset="0"/>
              </a:rPr>
              <a:t>St Paul’s School, Queensland</a:t>
            </a:r>
          </a:p>
          <a:p>
            <a:pPr algn="ctr">
              <a:buFont typeface="Lucida Grande"/>
              <a:buNone/>
            </a:pPr>
            <a:endParaRPr lang="en-AU" sz="1050" dirty="0" smtClean="0">
              <a:solidFill>
                <a:schemeClr val="tx1"/>
              </a:solidFill>
              <a:latin typeface="Arial" pitchFamily="34" charset="0"/>
              <a:cs typeface="Arial" pitchFamily="34" charset="0"/>
            </a:endParaRPr>
          </a:p>
        </p:txBody>
      </p:sp>
      <p:sp>
        <p:nvSpPr>
          <p:cNvPr id="6" name="Rectangle 5"/>
          <p:cNvSpPr/>
          <p:nvPr/>
        </p:nvSpPr>
        <p:spPr>
          <a:xfrm>
            <a:off x="3850491" y="5888305"/>
            <a:ext cx="1471878" cy="276999"/>
          </a:xfrm>
          <a:prstGeom prst="rect">
            <a:avLst/>
          </a:prstGeom>
        </p:spPr>
        <p:txBody>
          <a:bodyPr wrap="none">
            <a:spAutoFit/>
          </a:bodyPr>
          <a:lstStyle/>
          <a:p>
            <a:r>
              <a:rPr lang="en-AU" sz="1200" dirty="0" smtClean="0">
                <a:latin typeface="Arial"/>
                <a:cs typeface="Arial"/>
              </a:rPr>
              <a:t>Click image to play</a:t>
            </a:r>
            <a:endParaRPr lang="en-US" sz="1200" dirty="0"/>
          </a:p>
        </p:txBody>
      </p:sp>
    </p:spTree>
    <p:extLst>
      <p:ext uri="{BB962C8B-B14F-4D97-AF65-F5344CB8AC3E}">
        <p14:creationId xmlns:p14="http://schemas.microsoft.com/office/powerpoint/2010/main" val="471219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991482"/>
            <a:ext cx="8435280" cy="1143000"/>
          </a:xfrm>
        </p:spPr>
        <p:txBody>
          <a:bodyPr>
            <a:normAutofit/>
          </a:bodyPr>
          <a:lstStyle/>
          <a:p>
            <a:pPr algn="l"/>
            <a:r>
              <a:rPr lang="en-AU" sz="3600" dirty="0" smtClean="0"/>
              <a:t>Activity: Sources of evidence</a:t>
            </a:r>
            <a:endParaRPr lang="en-AU" sz="3600" dirty="0"/>
          </a:p>
        </p:txBody>
      </p:sp>
      <p:sp>
        <p:nvSpPr>
          <p:cNvPr id="3" name="Content Placeholder 2"/>
          <p:cNvSpPr>
            <a:spLocks noGrp="1"/>
          </p:cNvSpPr>
          <p:nvPr>
            <p:ph idx="1"/>
          </p:nvPr>
        </p:nvSpPr>
        <p:spPr/>
        <p:txBody>
          <a:bodyPr>
            <a:normAutofit/>
          </a:bodyPr>
          <a:lstStyle/>
          <a:p>
            <a:pPr>
              <a:spcBef>
                <a:spcPts val="1000"/>
              </a:spcBef>
              <a:buClr>
                <a:srgbClr val="007583"/>
              </a:buClr>
              <a:buFont typeface="Arial" pitchFamily="34" charset="0"/>
              <a:buChar char="&gt;"/>
            </a:pPr>
            <a:r>
              <a:rPr lang="en-AU" sz="3200" dirty="0" smtClean="0">
                <a:latin typeface="Arial" pitchFamily="34" charset="0"/>
                <a:cs typeface="Arial" pitchFamily="34" charset="0"/>
              </a:rPr>
              <a:t>What types of evidence have effectively demonstrated the </a:t>
            </a:r>
            <a:r>
              <a:rPr lang="en-AU" sz="3200" dirty="0">
                <a:latin typeface="Arial" pitchFamily="34" charset="0"/>
                <a:cs typeface="Arial" pitchFamily="34" charset="0"/>
              </a:rPr>
              <a:t>achievement of your goals in the past</a:t>
            </a:r>
            <a:r>
              <a:rPr lang="en-AU" sz="3200" dirty="0" smtClean="0">
                <a:latin typeface="Arial" pitchFamily="34" charset="0"/>
                <a:cs typeface="Arial" pitchFamily="34" charset="0"/>
              </a:rPr>
              <a:t>?</a:t>
            </a:r>
            <a:endParaRPr lang="en-AU" sz="3200" dirty="0">
              <a:latin typeface="Arial" pitchFamily="34" charset="0"/>
              <a:cs typeface="Arial" pitchFamily="34" charset="0"/>
            </a:endParaRPr>
          </a:p>
          <a:p>
            <a:r>
              <a:rPr lang="en-AU" sz="3200" dirty="0"/>
              <a:t>What processes can school leaders implement to review teachers evidence and provide meaningful feedback ?</a:t>
            </a:r>
          </a:p>
          <a:p>
            <a:endParaRPr lang="en-AU" dirty="0"/>
          </a:p>
        </p:txBody>
      </p:sp>
    </p:spTree>
    <p:extLst>
      <p:ext uri="{BB962C8B-B14F-4D97-AF65-F5344CB8AC3E}">
        <p14:creationId xmlns:p14="http://schemas.microsoft.com/office/powerpoint/2010/main" val="26626566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980728"/>
            <a:ext cx="8686800" cy="1143000"/>
          </a:xfrm>
        </p:spPr>
        <p:txBody>
          <a:bodyPr>
            <a:noAutofit/>
          </a:bodyPr>
          <a:lstStyle/>
          <a:p>
            <a:pPr algn="l"/>
            <a:r>
              <a:rPr lang="en-AU" sz="3600" dirty="0" smtClean="0"/>
              <a:t>Effective performance and development practices</a:t>
            </a:r>
            <a:endParaRPr lang="en-AU" sz="3600" dirty="0"/>
          </a:p>
        </p:txBody>
      </p:sp>
      <p:pic>
        <p:nvPicPr>
          <p:cNvPr id="4098" name="Picture 2">
            <a:hlinkClick r:id="rId3"/>
          </p:cNvPr>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1475656" y="2276872"/>
            <a:ext cx="5755123" cy="3170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2"/>
          <p:cNvSpPr txBox="1">
            <a:spLocks/>
          </p:cNvSpPr>
          <p:nvPr/>
        </p:nvSpPr>
        <p:spPr>
          <a:xfrm>
            <a:off x="457200" y="6021288"/>
            <a:ext cx="8229600" cy="576064"/>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Lucida Grande"/>
              <a:buChar char="&gt;"/>
              <a:defRPr sz="2400" b="0" i="0" kern="120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Font typeface="Arial"/>
              <a:buChar char="–"/>
              <a:defRPr sz="2200" b="0" i="0" kern="1200">
                <a:solidFill>
                  <a:schemeClr val="tx1">
                    <a:lumMod val="75000"/>
                    <a:lumOff val="25000"/>
                  </a:schemeClr>
                </a:solidFill>
                <a:latin typeface="Arial"/>
                <a:ea typeface="+mn-ea"/>
                <a:cs typeface="Arial"/>
              </a:defRPr>
            </a:lvl2pPr>
            <a:lvl3pPr marL="1143000" indent="-228600" algn="l" defTabSz="457200" rtl="0" eaLnBrk="1" latinLnBrk="0" hangingPunct="1">
              <a:spcBef>
                <a:spcPct val="20000"/>
              </a:spcBef>
              <a:buFont typeface="Arial"/>
              <a:buChar char="•"/>
              <a:defRPr sz="2000" b="0" i="0" kern="1200">
                <a:solidFill>
                  <a:schemeClr val="tx1">
                    <a:lumMod val="75000"/>
                    <a:lumOff val="25000"/>
                  </a:schemeClr>
                </a:solidFill>
                <a:latin typeface="Arial"/>
                <a:ea typeface="+mn-ea"/>
                <a:cs typeface="Arial"/>
              </a:defRPr>
            </a:lvl3pPr>
            <a:lvl4pPr marL="1600200" indent="-228600" algn="l" defTabSz="457200" rtl="0" eaLnBrk="1" latinLnBrk="0" hangingPunct="1">
              <a:spcBef>
                <a:spcPct val="20000"/>
              </a:spcBef>
              <a:buFont typeface="Arial"/>
              <a:buChar char="–"/>
              <a:defRPr sz="2000" b="0" i="0" kern="1200">
                <a:solidFill>
                  <a:schemeClr val="tx1">
                    <a:lumMod val="75000"/>
                    <a:lumOff val="25000"/>
                  </a:schemeClr>
                </a:solidFill>
                <a:latin typeface="Arial"/>
                <a:ea typeface="+mn-ea"/>
                <a:cs typeface="Arial"/>
              </a:defRPr>
            </a:lvl4pPr>
            <a:lvl5pPr marL="2057400" indent="-228600" algn="l" defTabSz="457200" rtl="0" eaLnBrk="1" latinLnBrk="0" hangingPunct="1">
              <a:spcBef>
                <a:spcPct val="20000"/>
              </a:spcBef>
              <a:buFont typeface="Arial"/>
              <a:buChar char="»"/>
              <a:defRPr sz="2000" b="0" i="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buFont typeface="Lucida Grande"/>
              <a:buNone/>
            </a:pPr>
            <a:r>
              <a:rPr lang="en-AU" dirty="0" smtClean="0">
                <a:solidFill>
                  <a:schemeClr val="tx1"/>
                </a:solidFill>
                <a:latin typeface="Arial" pitchFamily="34" charset="0"/>
                <a:cs typeface="Arial" pitchFamily="34" charset="0"/>
              </a:rPr>
              <a:t>Dandenong North Primary School, Victoria</a:t>
            </a:r>
          </a:p>
          <a:p>
            <a:pPr algn="ctr">
              <a:buFont typeface="Lucida Grande"/>
              <a:buNone/>
            </a:pPr>
            <a:endParaRPr lang="en-AU" sz="1050" dirty="0" smtClean="0">
              <a:solidFill>
                <a:schemeClr val="tx1"/>
              </a:solidFill>
              <a:latin typeface="Arial" pitchFamily="34" charset="0"/>
              <a:cs typeface="Arial" pitchFamily="34" charset="0"/>
            </a:endParaRPr>
          </a:p>
        </p:txBody>
      </p:sp>
      <p:sp>
        <p:nvSpPr>
          <p:cNvPr id="6" name="Rectangle 5"/>
          <p:cNvSpPr/>
          <p:nvPr/>
        </p:nvSpPr>
        <p:spPr>
          <a:xfrm>
            <a:off x="3850491" y="5589240"/>
            <a:ext cx="1471878" cy="276999"/>
          </a:xfrm>
          <a:prstGeom prst="rect">
            <a:avLst/>
          </a:prstGeom>
        </p:spPr>
        <p:txBody>
          <a:bodyPr wrap="none">
            <a:spAutoFit/>
          </a:bodyPr>
          <a:lstStyle/>
          <a:p>
            <a:r>
              <a:rPr lang="en-AU" sz="1200" dirty="0" smtClean="0">
                <a:latin typeface="Arial"/>
                <a:cs typeface="Arial"/>
              </a:rPr>
              <a:t>Click image to play</a:t>
            </a:r>
            <a:endParaRPr lang="en-US" sz="1200" dirty="0"/>
          </a:p>
        </p:txBody>
      </p:sp>
    </p:spTree>
    <p:extLst>
      <p:ext uri="{BB962C8B-B14F-4D97-AF65-F5344CB8AC3E}">
        <p14:creationId xmlns:p14="http://schemas.microsoft.com/office/powerpoint/2010/main" val="1220927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980728"/>
            <a:ext cx="8229600" cy="1143000"/>
          </a:xfrm>
        </p:spPr>
        <p:txBody>
          <a:bodyPr>
            <a:normAutofit/>
          </a:bodyPr>
          <a:lstStyle/>
          <a:p>
            <a:pPr algn="l"/>
            <a:r>
              <a:rPr lang="en-AU" sz="3600" dirty="0" smtClean="0"/>
              <a:t>Feedback and review</a:t>
            </a:r>
            <a:endParaRPr lang="en-AU" sz="3600" dirty="0"/>
          </a:p>
        </p:txBody>
      </p:sp>
      <p:pic>
        <p:nvPicPr>
          <p:cNvPr id="5" name="Content Placeholder 4"/>
          <p:cNvPicPr>
            <a:picLocks noGrp="1" noChangeAspect="1"/>
          </p:cNvPicPr>
          <p:nvPr>
            <p:ph idx="1"/>
          </p:nvPr>
        </p:nvPicPr>
        <p:blipFill rotWithShape="1">
          <a:blip r:embed="rId3" cstate="print"/>
          <a:srcRect l="17180" t="6801" r="17621" b="8816"/>
          <a:stretch/>
        </p:blipFill>
        <p:spPr bwMode="auto">
          <a:xfrm>
            <a:off x="4139952" y="2564904"/>
            <a:ext cx="4833021" cy="3886549"/>
          </a:xfrm>
          <a:prstGeom prst="rect">
            <a:avLst/>
          </a:prstGeom>
          <a:noFill/>
          <a:ln>
            <a:noFill/>
          </a:ln>
          <a:effectLst/>
          <a:extLst>
            <a:ext uri="{53640926-AAD7-44D8-BBD7-CCE9431645EC}">
              <a14:shadowObscured xmlns:a14="http://schemas.microsoft.com/office/drawing/2010/main"/>
            </a:ext>
          </a:extLst>
        </p:spPr>
      </p:pic>
      <p:sp>
        <p:nvSpPr>
          <p:cNvPr id="6" name="TextBox 5"/>
          <p:cNvSpPr txBox="1"/>
          <p:nvPr/>
        </p:nvSpPr>
        <p:spPr>
          <a:xfrm>
            <a:off x="395536" y="2204864"/>
            <a:ext cx="4464496" cy="3046988"/>
          </a:xfrm>
          <a:prstGeom prst="rect">
            <a:avLst/>
          </a:prstGeom>
          <a:noFill/>
        </p:spPr>
        <p:txBody>
          <a:bodyPr wrap="square" rtlCol="0">
            <a:spAutoFit/>
          </a:bodyPr>
          <a:lstStyle/>
          <a:p>
            <a:r>
              <a:rPr lang="en-AU" sz="2400" b="1" i="1" dirty="0">
                <a:latin typeface="Arial" pitchFamily="34" charset="0"/>
                <a:cs typeface="Arial" pitchFamily="34" charset="0"/>
              </a:rPr>
              <a:t>Schools with an effective approach to teacher performance and development have a commitment to ongoing formal and informal </a:t>
            </a:r>
            <a:endParaRPr lang="en-AU" sz="2400" b="1" i="1" dirty="0" smtClean="0">
              <a:latin typeface="Arial" pitchFamily="34" charset="0"/>
              <a:cs typeface="Arial" pitchFamily="34" charset="0"/>
            </a:endParaRPr>
          </a:p>
          <a:p>
            <a:r>
              <a:rPr lang="en-AU" sz="2400" b="1" i="1" dirty="0" smtClean="0">
                <a:latin typeface="Arial" pitchFamily="34" charset="0"/>
                <a:cs typeface="Arial" pitchFamily="34" charset="0"/>
              </a:rPr>
              <a:t>feedback </a:t>
            </a:r>
            <a:r>
              <a:rPr lang="en-AU" sz="2400" b="1" i="1" dirty="0">
                <a:latin typeface="Arial" pitchFamily="34" charset="0"/>
                <a:cs typeface="Arial" pitchFamily="34" charset="0"/>
              </a:rPr>
              <a:t>and coaching </a:t>
            </a:r>
            <a:endParaRPr lang="en-AU" sz="2400" b="1" i="1" dirty="0" smtClean="0">
              <a:latin typeface="Arial" pitchFamily="34" charset="0"/>
              <a:cs typeface="Arial" pitchFamily="34" charset="0"/>
            </a:endParaRPr>
          </a:p>
          <a:p>
            <a:r>
              <a:rPr lang="en-AU" sz="2400" b="1" i="1" dirty="0" smtClean="0">
                <a:latin typeface="Arial" pitchFamily="34" charset="0"/>
                <a:cs typeface="Arial" pitchFamily="34" charset="0"/>
              </a:rPr>
              <a:t>built </a:t>
            </a:r>
            <a:r>
              <a:rPr lang="en-AU" sz="2400" b="1" i="1" dirty="0">
                <a:latin typeface="Arial" pitchFamily="34" charset="0"/>
                <a:cs typeface="Arial" pitchFamily="34" charset="0"/>
              </a:rPr>
              <a:t>into their </a:t>
            </a:r>
            <a:r>
              <a:rPr lang="en-AU" sz="2400" b="1" i="1" dirty="0" smtClean="0">
                <a:latin typeface="Arial" pitchFamily="34" charset="0"/>
                <a:cs typeface="Arial" pitchFamily="34" charset="0"/>
              </a:rPr>
              <a:t>culture.</a:t>
            </a:r>
            <a:endParaRPr lang="en-AU" sz="2400" b="1" i="1" dirty="0"/>
          </a:p>
        </p:txBody>
      </p:sp>
    </p:spTree>
    <p:extLst>
      <p:ext uri="{BB962C8B-B14F-4D97-AF65-F5344CB8AC3E}">
        <p14:creationId xmlns:p14="http://schemas.microsoft.com/office/powerpoint/2010/main" val="31955802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991482"/>
            <a:ext cx="8507288" cy="1143000"/>
          </a:xfrm>
        </p:spPr>
        <p:txBody>
          <a:bodyPr>
            <a:normAutofit/>
          </a:bodyPr>
          <a:lstStyle/>
          <a:p>
            <a:pPr algn="l"/>
            <a:r>
              <a:rPr lang="en-AU" sz="3600" dirty="0" smtClean="0"/>
              <a:t>Activity: Effective feedback</a:t>
            </a:r>
            <a:endParaRPr lang="en-AU" sz="3600" dirty="0"/>
          </a:p>
        </p:txBody>
      </p:sp>
      <p:sp>
        <p:nvSpPr>
          <p:cNvPr id="3" name="Content Placeholder 2"/>
          <p:cNvSpPr>
            <a:spLocks noGrp="1"/>
          </p:cNvSpPr>
          <p:nvPr>
            <p:ph idx="1"/>
          </p:nvPr>
        </p:nvSpPr>
        <p:spPr>
          <a:xfrm>
            <a:off x="251520" y="2420888"/>
            <a:ext cx="8229600" cy="3817585"/>
          </a:xfrm>
        </p:spPr>
        <p:txBody>
          <a:bodyPr>
            <a:noAutofit/>
          </a:bodyPr>
          <a:lstStyle/>
          <a:p>
            <a:pPr>
              <a:spcBef>
                <a:spcPts val="1000"/>
              </a:spcBef>
              <a:spcAft>
                <a:spcPts val="1200"/>
              </a:spcAft>
              <a:buClr>
                <a:srgbClr val="007583"/>
              </a:buClr>
              <a:buFont typeface="Arial" pitchFamily="34" charset="0"/>
              <a:buChar char="&gt;"/>
            </a:pPr>
            <a:r>
              <a:rPr lang="en-AU" dirty="0" smtClean="0">
                <a:solidFill>
                  <a:schemeClr val="tx1"/>
                </a:solidFill>
                <a:latin typeface="Arial" pitchFamily="34" charset="0"/>
                <a:cs typeface="Arial" pitchFamily="34" charset="0"/>
              </a:rPr>
              <a:t>Reflect </a:t>
            </a:r>
            <a:r>
              <a:rPr lang="en-AU" dirty="0">
                <a:solidFill>
                  <a:schemeClr val="tx1"/>
                </a:solidFill>
                <a:latin typeface="Arial" pitchFamily="34" charset="0"/>
                <a:cs typeface="Arial" pitchFamily="34" charset="0"/>
              </a:rPr>
              <a:t>on a time when you received </a:t>
            </a:r>
            <a:r>
              <a:rPr lang="en-AU" dirty="0" smtClean="0">
                <a:solidFill>
                  <a:schemeClr val="tx1"/>
                </a:solidFill>
                <a:latin typeface="Arial" pitchFamily="34" charset="0"/>
                <a:cs typeface="Arial" pitchFamily="34" charset="0"/>
              </a:rPr>
              <a:t>and provided </a:t>
            </a:r>
            <a:r>
              <a:rPr lang="en-AU" b="1" dirty="0" smtClean="0">
                <a:solidFill>
                  <a:schemeClr val="tx1"/>
                </a:solidFill>
                <a:latin typeface="Arial" pitchFamily="34" charset="0"/>
                <a:cs typeface="Arial" pitchFamily="34" charset="0"/>
              </a:rPr>
              <a:t>effective </a:t>
            </a:r>
            <a:r>
              <a:rPr lang="en-AU" b="1" dirty="0">
                <a:solidFill>
                  <a:schemeClr val="tx1"/>
                </a:solidFill>
                <a:latin typeface="Arial" pitchFamily="34" charset="0"/>
                <a:cs typeface="Arial" pitchFamily="34" charset="0"/>
              </a:rPr>
              <a:t>feedback</a:t>
            </a:r>
            <a:r>
              <a:rPr lang="en-AU" dirty="0">
                <a:solidFill>
                  <a:schemeClr val="tx1"/>
                </a:solidFill>
                <a:latin typeface="Arial" pitchFamily="34" charset="0"/>
                <a:cs typeface="Arial" pitchFamily="34" charset="0"/>
              </a:rPr>
              <a:t> and were able to plan for positive change. What made </a:t>
            </a:r>
            <a:r>
              <a:rPr lang="en-AU" dirty="0" smtClean="0">
                <a:solidFill>
                  <a:schemeClr val="tx1"/>
                </a:solidFill>
                <a:latin typeface="Arial" pitchFamily="34" charset="0"/>
                <a:cs typeface="Arial" pitchFamily="34" charset="0"/>
              </a:rPr>
              <a:t>this feedback effective</a:t>
            </a:r>
            <a:r>
              <a:rPr lang="en-AU" dirty="0">
                <a:solidFill>
                  <a:schemeClr val="tx1"/>
                </a:solidFill>
                <a:latin typeface="Arial" pitchFamily="34" charset="0"/>
                <a:cs typeface="Arial" pitchFamily="34" charset="0"/>
              </a:rPr>
              <a:t>? </a:t>
            </a:r>
            <a:endParaRPr lang="en-AU" dirty="0" smtClean="0">
              <a:solidFill>
                <a:schemeClr val="tx1"/>
              </a:solidFill>
              <a:latin typeface="Arial" pitchFamily="34" charset="0"/>
              <a:cs typeface="Arial" pitchFamily="34" charset="0"/>
            </a:endParaRPr>
          </a:p>
          <a:p>
            <a:pPr>
              <a:spcBef>
                <a:spcPts val="1000"/>
              </a:spcBef>
              <a:spcAft>
                <a:spcPts val="1200"/>
              </a:spcAft>
              <a:buClr>
                <a:srgbClr val="007583"/>
              </a:buClr>
              <a:buFont typeface="Arial" pitchFamily="34" charset="0"/>
              <a:buChar char="&gt;"/>
            </a:pPr>
            <a:r>
              <a:rPr lang="en-AU" dirty="0" smtClean="0">
                <a:solidFill>
                  <a:schemeClr val="tx1"/>
                </a:solidFill>
                <a:latin typeface="Arial" pitchFamily="34" charset="0"/>
                <a:cs typeface="Arial" pitchFamily="34" charset="0"/>
              </a:rPr>
              <a:t>What </a:t>
            </a:r>
            <a:r>
              <a:rPr lang="en-AU" dirty="0">
                <a:solidFill>
                  <a:schemeClr val="tx1"/>
                </a:solidFill>
                <a:latin typeface="Arial" pitchFamily="34" charset="0"/>
                <a:cs typeface="Arial" pitchFamily="34" charset="0"/>
              </a:rPr>
              <a:t>protocols should guide the delivery of feedback in your school?</a:t>
            </a:r>
          </a:p>
          <a:p>
            <a:pPr marL="0" indent="0">
              <a:buNone/>
            </a:pPr>
            <a:endParaRPr lang="en-AU" sz="2000" dirty="0"/>
          </a:p>
          <a:p>
            <a:pPr marL="0" indent="0" algn="r">
              <a:buNone/>
            </a:pPr>
            <a:endParaRPr lang="en-AU" sz="1800" dirty="0">
              <a:latin typeface="Arial" pitchFamily="34" charset="0"/>
              <a:cs typeface="Arial" pitchFamily="34" charset="0"/>
            </a:endParaRPr>
          </a:p>
          <a:p>
            <a:pPr marL="0" indent="0" algn="r">
              <a:buNone/>
            </a:pPr>
            <a:endParaRPr lang="en-AU" sz="1400" dirty="0">
              <a:latin typeface="Arial" pitchFamily="34" charset="0"/>
              <a:cs typeface="Arial" pitchFamily="34" charset="0"/>
            </a:endParaRPr>
          </a:p>
          <a:p>
            <a:endParaRPr lang="en-AU" dirty="0"/>
          </a:p>
        </p:txBody>
      </p:sp>
      <p:grpSp>
        <p:nvGrpSpPr>
          <p:cNvPr id="4" name="Group 3"/>
          <p:cNvGrpSpPr>
            <a:grpSpLocks/>
          </p:cNvGrpSpPr>
          <p:nvPr/>
        </p:nvGrpSpPr>
        <p:grpSpPr bwMode="auto">
          <a:xfrm>
            <a:off x="7917177" y="5588543"/>
            <a:ext cx="915035" cy="977265"/>
            <a:chOff x="1111" y="39"/>
            <a:chExt cx="1441" cy="1539"/>
          </a:xfrm>
        </p:grpSpPr>
        <p:sp>
          <p:nvSpPr>
            <p:cNvPr id="5" name="Freeform 4"/>
            <p:cNvSpPr>
              <a:spLocks/>
            </p:cNvSpPr>
            <p:nvPr/>
          </p:nvSpPr>
          <p:spPr bwMode="auto">
            <a:xfrm>
              <a:off x="1111" y="673"/>
              <a:ext cx="748" cy="748"/>
            </a:xfrm>
            <a:custGeom>
              <a:avLst/>
              <a:gdLst>
                <a:gd name="T0" fmla="*/ 631 w 748"/>
                <a:gd name="T1" fmla="*/ 157 h 748"/>
                <a:gd name="T2" fmla="*/ 590 w 748"/>
                <a:gd name="T3" fmla="*/ 164 h 748"/>
                <a:gd name="T4" fmla="*/ 555 w 748"/>
                <a:gd name="T5" fmla="*/ 185 h 748"/>
                <a:gd name="T6" fmla="*/ 547 w 748"/>
                <a:gd name="T7" fmla="*/ 66 h 748"/>
                <a:gd name="T8" fmla="*/ 532 w 748"/>
                <a:gd name="T9" fmla="*/ 24 h 748"/>
                <a:gd name="T10" fmla="*/ 496 w 748"/>
                <a:gd name="T11" fmla="*/ 1 h 748"/>
                <a:gd name="T12" fmla="*/ 370 w 748"/>
                <a:gd name="T13" fmla="*/ 0 h 748"/>
                <a:gd name="T14" fmla="*/ 386 w 748"/>
                <a:gd name="T15" fmla="*/ 36 h 748"/>
                <a:gd name="T16" fmla="*/ 390 w 748"/>
                <a:gd name="T17" fmla="*/ 64 h 748"/>
                <a:gd name="T18" fmla="*/ 381 w 748"/>
                <a:gd name="T19" fmla="*/ 108 h 748"/>
                <a:gd name="T20" fmla="*/ 357 w 748"/>
                <a:gd name="T21" fmla="*/ 144 h 748"/>
                <a:gd name="T22" fmla="*/ 322 w 748"/>
                <a:gd name="T23" fmla="*/ 170 h 748"/>
                <a:gd name="T24" fmla="*/ 279 w 748"/>
                <a:gd name="T25" fmla="*/ 180 h 748"/>
                <a:gd name="T26" fmla="*/ 250 w 748"/>
                <a:gd name="T27" fmla="*/ 178 h 748"/>
                <a:gd name="T28" fmla="*/ 210 w 748"/>
                <a:gd name="T29" fmla="*/ 162 h 748"/>
                <a:gd name="T30" fmla="*/ 178 w 748"/>
                <a:gd name="T31" fmla="*/ 132 h 748"/>
                <a:gd name="T32" fmla="*/ 160 w 748"/>
                <a:gd name="T33" fmla="*/ 92 h 748"/>
                <a:gd name="T34" fmla="*/ 157 w 748"/>
                <a:gd name="T35" fmla="*/ 64 h 748"/>
                <a:gd name="T36" fmla="*/ 164 w 748"/>
                <a:gd name="T37" fmla="*/ 24 h 748"/>
                <a:gd name="T38" fmla="*/ 176 w 748"/>
                <a:gd name="T39" fmla="*/ 0 h 748"/>
                <a:gd name="T40" fmla="*/ 43 w 748"/>
                <a:gd name="T41" fmla="*/ 3 h 748"/>
                <a:gd name="T42" fmla="*/ 10 w 748"/>
                <a:gd name="T43" fmla="*/ 30 h 748"/>
                <a:gd name="T44" fmla="*/ 0 w 748"/>
                <a:gd name="T45" fmla="*/ 66 h 748"/>
                <a:gd name="T46" fmla="*/ 3 w 748"/>
                <a:gd name="T47" fmla="*/ 503 h 748"/>
                <a:gd name="T48" fmla="*/ 30 w 748"/>
                <a:gd name="T49" fmla="*/ 537 h 748"/>
                <a:gd name="T50" fmla="*/ 66 w 748"/>
                <a:gd name="T51" fmla="*/ 547 h 748"/>
                <a:gd name="T52" fmla="*/ 180 w 748"/>
                <a:gd name="T53" fmla="*/ 562 h 748"/>
                <a:gd name="T54" fmla="*/ 162 w 748"/>
                <a:gd name="T55" fmla="*/ 598 h 748"/>
                <a:gd name="T56" fmla="*/ 157 w 748"/>
                <a:gd name="T57" fmla="*/ 631 h 748"/>
                <a:gd name="T58" fmla="*/ 165 w 748"/>
                <a:gd name="T59" fmla="*/ 675 h 748"/>
                <a:gd name="T60" fmla="*/ 189 w 748"/>
                <a:gd name="T61" fmla="*/ 712 h 748"/>
                <a:gd name="T62" fmla="*/ 224 w 748"/>
                <a:gd name="T63" fmla="*/ 737 h 748"/>
                <a:gd name="T64" fmla="*/ 268 w 748"/>
                <a:gd name="T65" fmla="*/ 747 h 748"/>
                <a:gd name="T66" fmla="*/ 296 w 748"/>
                <a:gd name="T67" fmla="*/ 745 h 748"/>
                <a:gd name="T68" fmla="*/ 337 w 748"/>
                <a:gd name="T69" fmla="*/ 729 h 748"/>
                <a:gd name="T70" fmla="*/ 368 w 748"/>
                <a:gd name="T71" fmla="*/ 699 h 748"/>
                <a:gd name="T72" fmla="*/ 386 w 748"/>
                <a:gd name="T73" fmla="*/ 659 h 748"/>
                <a:gd name="T74" fmla="*/ 390 w 748"/>
                <a:gd name="T75" fmla="*/ 631 h 748"/>
                <a:gd name="T76" fmla="*/ 382 w 748"/>
                <a:gd name="T77" fmla="*/ 590 h 748"/>
                <a:gd name="T78" fmla="*/ 362 w 748"/>
                <a:gd name="T79" fmla="*/ 555 h 748"/>
                <a:gd name="T80" fmla="*/ 481 w 748"/>
                <a:gd name="T81" fmla="*/ 547 h 748"/>
                <a:gd name="T82" fmla="*/ 522 w 748"/>
                <a:gd name="T83" fmla="*/ 532 h 748"/>
                <a:gd name="T84" fmla="*/ 545 w 748"/>
                <a:gd name="T85" fmla="*/ 496 h 748"/>
                <a:gd name="T86" fmla="*/ 547 w 748"/>
                <a:gd name="T87" fmla="*/ 353 h 748"/>
                <a:gd name="T88" fmla="*/ 579 w 748"/>
                <a:gd name="T89" fmla="*/ 377 h 748"/>
                <a:gd name="T90" fmla="*/ 619 w 748"/>
                <a:gd name="T91" fmla="*/ 389 h 748"/>
                <a:gd name="T92" fmla="*/ 654 w 748"/>
                <a:gd name="T93" fmla="*/ 387 h 748"/>
                <a:gd name="T94" fmla="*/ 695 w 748"/>
                <a:gd name="T95" fmla="*/ 371 h 748"/>
                <a:gd name="T96" fmla="*/ 726 w 748"/>
                <a:gd name="T97" fmla="*/ 341 h 748"/>
                <a:gd name="T98" fmla="*/ 744 w 748"/>
                <a:gd name="T99" fmla="*/ 301 h 748"/>
                <a:gd name="T100" fmla="*/ 748 w 748"/>
                <a:gd name="T101" fmla="*/ 273 h 748"/>
                <a:gd name="T102" fmla="*/ 739 w 748"/>
                <a:gd name="T103" fmla="*/ 229 h 748"/>
                <a:gd name="T104" fmla="*/ 715 w 748"/>
                <a:gd name="T105" fmla="*/ 193 h 748"/>
                <a:gd name="T106" fmla="*/ 680 w 748"/>
                <a:gd name="T107" fmla="*/ 168 h 748"/>
                <a:gd name="T108" fmla="*/ 637 w 748"/>
                <a:gd name="T109" fmla="*/ 157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48" h="748">
                  <a:moveTo>
                    <a:pt x="637" y="157"/>
                  </a:moveTo>
                  <a:lnTo>
                    <a:pt x="631" y="157"/>
                  </a:lnTo>
                  <a:lnTo>
                    <a:pt x="610" y="159"/>
                  </a:lnTo>
                  <a:lnTo>
                    <a:pt x="590" y="164"/>
                  </a:lnTo>
                  <a:lnTo>
                    <a:pt x="572" y="173"/>
                  </a:lnTo>
                  <a:lnTo>
                    <a:pt x="555" y="185"/>
                  </a:lnTo>
                  <a:lnTo>
                    <a:pt x="547" y="193"/>
                  </a:lnTo>
                  <a:lnTo>
                    <a:pt x="547" y="66"/>
                  </a:lnTo>
                  <a:lnTo>
                    <a:pt x="543" y="43"/>
                  </a:lnTo>
                  <a:lnTo>
                    <a:pt x="532" y="24"/>
                  </a:lnTo>
                  <a:lnTo>
                    <a:pt x="516" y="10"/>
                  </a:lnTo>
                  <a:lnTo>
                    <a:pt x="496" y="1"/>
                  </a:lnTo>
                  <a:lnTo>
                    <a:pt x="481" y="0"/>
                  </a:lnTo>
                  <a:lnTo>
                    <a:pt x="370" y="0"/>
                  </a:lnTo>
                  <a:lnTo>
                    <a:pt x="380" y="17"/>
                  </a:lnTo>
                  <a:lnTo>
                    <a:pt x="386" y="36"/>
                  </a:lnTo>
                  <a:lnTo>
                    <a:pt x="389" y="56"/>
                  </a:lnTo>
                  <a:lnTo>
                    <a:pt x="390" y="64"/>
                  </a:lnTo>
                  <a:lnTo>
                    <a:pt x="387" y="87"/>
                  </a:lnTo>
                  <a:lnTo>
                    <a:pt x="381" y="108"/>
                  </a:lnTo>
                  <a:lnTo>
                    <a:pt x="371" y="127"/>
                  </a:lnTo>
                  <a:lnTo>
                    <a:pt x="357" y="144"/>
                  </a:lnTo>
                  <a:lnTo>
                    <a:pt x="341" y="159"/>
                  </a:lnTo>
                  <a:lnTo>
                    <a:pt x="322" y="170"/>
                  </a:lnTo>
                  <a:lnTo>
                    <a:pt x="301" y="177"/>
                  </a:lnTo>
                  <a:lnTo>
                    <a:pt x="279" y="180"/>
                  </a:lnTo>
                  <a:lnTo>
                    <a:pt x="273" y="180"/>
                  </a:lnTo>
                  <a:lnTo>
                    <a:pt x="250" y="178"/>
                  </a:lnTo>
                  <a:lnTo>
                    <a:pt x="229" y="172"/>
                  </a:lnTo>
                  <a:lnTo>
                    <a:pt x="210" y="162"/>
                  </a:lnTo>
                  <a:lnTo>
                    <a:pt x="193" y="148"/>
                  </a:lnTo>
                  <a:lnTo>
                    <a:pt x="178" y="132"/>
                  </a:lnTo>
                  <a:lnTo>
                    <a:pt x="167" y="113"/>
                  </a:lnTo>
                  <a:lnTo>
                    <a:pt x="160" y="92"/>
                  </a:lnTo>
                  <a:lnTo>
                    <a:pt x="157" y="69"/>
                  </a:lnTo>
                  <a:lnTo>
                    <a:pt x="157" y="64"/>
                  </a:lnTo>
                  <a:lnTo>
                    <a:pt x="159" y="43"/>
                  </a:lnTo>
                  <a:lnTo>
                    <a:pt x="164" y="24"/>
                  </a:lnTo>
                  <a:lnTo>
                    <a:pt x="172" y="6"/>
                  </a:lnTo>
                  <a:lnTo>
                    <a:pt x="176" y="0"/>
                  </a:lnTo>
                  <a:lnTo>
                    <a:pt x="66" y="0"/>
                  </a:lnTo>
                  <a:lnTo>
                    <a:pt x="43" y="3"/>
                  </a:lnTo>
                  <a:lnTo>
                    <a:pt x="24" y="14"/>
                  </a:lnTo>
                  <a:lnTo>
                    <a:pt x="10" y="30"/>
                  </a:lnTo>
                  <a:lnTo>
                    <a:pt x="1" y="50"/>
                  </a:lnTo>
                  <a:lnTo>
                    <a:pt x="0" y="66"/>
                  </a:lnTo>
                  <a:lnTo>
                    <a:pt x="0" y="481"/>
                  </a:lnTo>
                  <a:lnTo>
                    <a:pt x="3" y="503"/>
                  </a:lnTo>
                  <a:lnTo>
                    <a:pt x="14" y="522"/>
                  </a:lnTo>
                  <a:lnTo>
                    <a:pt x="30" y="537"/>
                  </a:lnTo>
                  <a:lnTo>
                    <a:pt x="50" y="545"/>
                  </a:lnTo>
                  <a:lnTo>
                    <a:pt x="66" y="547"/>
                  </a:lnTo>
                  <a:lnTo>
                    <a:pt x="193" y="547"/>
                  </a:lnTo>
                  <a:lnTo>
                    <a:pt x="180" y="562"/>
                  </a:lnTo>
                  <a:lnTo>
                    <a:pt x="169" y="579"/>
                  </a:lnTo>
                  <a:lnTo>
                    <a:pt x="162" y="598"/>
                  </a:lnTo>
                  <a:lnTo>
                    <a:pt x="157" y="619"/>
                  </a:lnTo>
                  <a:lnTo>
                    <a:pt x="157" y="631"/>
                  </a:lnTo>
                  <a:lnTo>
                    <a:pt x="159" y="654"/>
                  </a:lnTo>
                  <a:lnTo>
                    <a:pt x="165" y="675"/>
                  </a:lnTo>
                  <a:lnTo>
                    <a:pt x="176" y="695"/>
                  </a:lnTo>
                  <a:lnTo>
                    <a:pt x="189" y="712"/>
                  </a:lnTo>
                  <a:lnTo>
                    <a:pt x="206" y="726"/>
                  </a:lnTo>
                  <a:lnTo>
                    <a:pt x="224" y="737"/>
                  </a:lnTo>
                  <a:lnTo>
                    <a:pt x="245" y="744"/>
                  </a:lnTo>
                  <a:lnTo>
                    <a:pt x="268" y="747"/>
                  </a:lnTo>
                  <a:lnTo>
                    <a:pt x="273" y="748"/>
                  </a:lnTo>
                  <a:lnTo>
                    <a:pt x="296" y="745"/>
                  </a:lnTo>
                  <a:lnTo>
                    <a:pt x="317" y="739"/>
                  </a:lnTo>
                  <a:lnTo>
                    <a:pt x="337" y="729"/>
                  </a:lnTo>
                  <a:lnTo>
                    <a:pt x="354" y="715"/>
                  </a:lnTo>
                  <a:lnTo>
                    <a:pt x="368" y="699"/>
                  </a:lnTo>
                  <a:lnTo>
                    <a:pt x="379" y="680"/>
                  </a:lnTo>
                  <a:lnTo>
                    <a:pt x="386" y="659"/>
                  </a:lnTo>
                  <a:lnTo>
                    <a:pt x="389" y="637"/>
                  </a:lnTo>
                  <a:lnTo>
                    <a:pt x="390" y="631"/>
                  </a:lnTo>
                  <a:lnTo>
                    <a:pt x="388" y="610"/>
                  </a:lnTo>
                  <a:lnTo>
                    <a:pt x="382" y="590"/>
                  </a:lnTo>
                  <a:lnTo>
                    <a:pt x="373" y="572"/>
                  </a:lnTo>
                  <a:lnTo>
                    <a:pt x="362" y="555"/>
                  </a:lnTo>
                  <a:lnTo>
                    <a:pt x="353" y="547"/>
                  </a:lnTo>
                  <a:lnTo>
                    <a:pt x="481" y="547"/>
                  </a:lnTo>
                  <a:lnTo>
                    <a:pt x="503" y="543"/>
                  </a:lnTo>
                  <a:lnTo>
                    <a:pt x="522" y="532"/>
                  </a:lnTo>
                  <a:lnTo>
                    <a:pt x="537" y="516"/>
                  </a:lnTo>
                  <a:lnTo>
                    <a:pt x="545" y="496"/>
                  </a:lnTo>
                  <a:lnTo>
                    <a:pt x="547" y="481"/>
                  </a:lnTo>
                  <a:lnTo>
                    <a:pt x="547" y="353"/>
                  </a:lnTo>
                  <a:lnTo>
                    <a:pt x="562" y="367"/>
                  </a:lnTo>
                  <a:lnTo>
                    <a:pt x="579" y="377"/>
                  </a:lnTo>
                  <a:lnTo>
                    <a:pt x="598" y="385"/>
                  </a:lnTo>
                  <a:lnTo>
                    <a:pt x="619" y="389"/>
                  </a:lnTo>
                  <a:lnTo>
                    <a:pt x="631" y="390"/>
                  </a:lnTo>
                  <a:lnTo>
                    <a:pt x="654" y="387"/>
                  </a:lnTo>
                  <a:lnTo>
                    <a:pt x="675" y="381"/>
                  </a:lnTo>
                  <a:lnTo>
                    <a:pt x="695" y="371"/>
                  </a:lnTo>
                  <a:lnTo>
                    <a:pt x="712" y="357"/>
                  </a:lnTo>
                  <a:lnTo>
                    <a:pt x="726" y="341"/>
                  </a:lnTo>
                  <a:lnTo>
                    <a:pt x="737" y="322"/>
                  </a:lnTo>
                  <a:lnTo>
                    <a:pt x="744" y="301"/>
                  </a:lnTo>
                  <a:lnTo>
                    <a:pt x="747" y="279"/>
                  </a:lnTo>
                  <a:lnTo>
                    <a:pt x="748" y="273"/>
                  </a:lnTo>
                  <a:lnTo>
                    <a:pt x="745" y="250"/>
                  </a:lnTo>
                  <a:lnTo>
                    <a:pt x="739" y="229"/>
                  </a:lnTo>
                  <a:lnTo>
                    <a:pt x="729" y="210"/>
                  </a:lnTo>
                  <a:lnTo>
                    <a:pt x="715" y="193"/>
                  </a:lnTo>
                  <a:lnTo>
                    <a:pt x="699" y="179"/>
                  </a:lnTo>
                  <a:lnTo>
                    <a:pt x="680" y="168"/>
                  </a:lnTo>
                  <a:lnTo>
                    <a:pt x="659" y="160"/>
                  </a:lnTo>
                  <a:lnTo>
                    <a:pt x="637" y="157"/>
                  </a:lnTo>
                  <a:close/>
                </a:path>
              </a:pathLst>
            </a:custGeom>
            <a:solidFill>
              <a:srgbClr val="007381"/>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6" name="Freeform 5"/>
            <p:cNvSpPr>
              <a:spLocks/>
            </p:cNvSpPr>
            <p:nvPr/>
          </p:nvSpPr>
          <p:spPr bwMode="auto">
            <a:xfrm>
              <a:off x="1823" y="850"/>
              <a:ext cx="729" cy="728"/>
            </a:xfrm>
            <a:custGeom>
              <a:avLst/>
              <a:gdLst>
                <a:gd name="T0" fmla="*/ 7 w 729"/>
                <a:gd name="T1" fmla="*/ 328 h 728"/>
                <a:gd name="T2" fmla="*/ 0 w 729"/>
                <a:gd name="T3" fmla="*/ 365 h 728"/>
                <a:gd name="T4" fmla="*/ 14 w 729"/>
                <a:gd name="T5" fmla="*/ 401 h 728"/>
                <a:gd name="T6" fmla="*/ 109 w 729"/>
                <a:gd name="T7" fmla="*/ 496 h 728"/>
                <a:gd name="T8" fmla="*/ 116 w 729"/>
                <a:gd name="T9" fmla="*/ 458 h 728"/>
                <a:gd name="T10" fmla="*/ 136 w 729"/>
                <a:gd name="T11" fmla="*/ 420 h 728"/>
                <a:gd name="T12" fmla="*/ 150 w 729"/>
                <a:gd name="T13" fmla="*/ 403 h 728"/>
                <a:gd name="T14" fmla="*/ 182 w 729"/>
                <a:gd name="T15" fmla="*/ 380 h 728"/>
                <a:gd name="T16" fmla="*/ 219 w 729"/>
                <a:gd name="T17" fmla="*/ 370 h 728"/>
                <a:gd name="T18" fmla="*/ 257 w 729"/>
                <a:gd name="T19" fmla="*/ 372 h 728"/>
                <a:gd name="T20" fmla="*/ 293 w 729"/>
                <a:gd name="T21" fmla="*/ 386 h 728"/>
                <a:gd name="T22" fmla="*/ 315 w 729"/>
                <a:gd name="T23" fmla="*/ 403 h 728"/>
                <a:gd name="T24" fmla="*/ 338 w 729"/>
                <a:gd name="T25" fmla="*/ 436 h 728"/>
                <a:gd name="T26" fmla="*/ 348 w 729"/>
                <a:gd name="T27" fmla="*/ 472 h 728"/>
                <a:gd name="T28" fmla="*/ 346 w 729"/>
                <a:gd name="T29" fmla="*/ 510 h 728"/>
                <a:gd name="T30" fmla="*/ 332 w 729"/>
                <a:gd name="T31" fmla="*/ 546 h 728"/>
                <a:gd name="T32" fmla="*/ 315 w 729"/>
                <a:gd name="T33" fmla="*/ 568 h 728"/>
                <a:gd name="T34" fmla="*/ 281 w 729"/>
                <a:gd name="T35" fmla="*/ 592 h 728"/>
                <a:gd name="T36" fmla="*/ 242 w 729"/>
                <a:gd name="T37" fmla="*/ 607 h 728"/>
                <a:gd name="T38" fmla="*/ 222 w 729"/>
                <a:gd name="T39" fmla="*/ 609 h 728"/>
                <a:gd name="T40" fmla="*/ 328 w 729"/>
                <a:gd name="T41" fmla="*/ 711 h 728"/>
                <a:gd name="T42" fmla="*/ 365 w 729"/>
                <a:gd name="T43" fmla="*/ 718 h 728"/>
                <a:gd name="T44" fmla="*/ 401 w 729"/>
                <a:gd name="T45" fmla="*/ 704 h 728"/>
                <a:gd name="T46" fmla="*/ 496 w 729"/>
                <a:gd name="T47" fmla="*/ 609 h 728"/>
                <a:gd name="T48" fmla="*/ 502 w 729"/>
                <a:gd name="T49" fmla="*/ 649 h 728"/>
                <a:gd name="T50" fmla="*/ 521 w 729"/>
                <a:gd name="T51" fmla="*/ 685 h 728"/>
                <a:gd name="T52" fmla="*/ 545 w 729"/>
                <a:gd name="T53" fmla="*/ 707 h 728"/>
                <a:gd name="T54" fmla="*/ 580 w 729"/>
                <a:gd name="T55" fmla="*/ 724 h 728"/>
                <a:gd name="T56" fmla="*/ 618 w 729"/>
                <a:gd name="T57" fmla="*/ 728 h 728"/>
                <a:gd name="T58" fmla="*/ 655 w 729"/>
                <a:gd name="T59" fmla="*/ 720 h 728"/>
                <a:gd name="T60" fmla="*/ 688 w 729"/>
                <a:gd name="T61" fmla="*/ 700 h 728"/>
                <a:gd name="T62" fmla="*/ 707 w 729"/>
                <a:gd name="T63" fmla="*/ 679 h 728"/>
                <a:gd name="T64" fmla="*/ 724 w 729"/>
                <a:gd name="T65" fmla="*/ 644 h 728"/>
                <a:gd name="T66" fmla="*/ 728 w 729"/>
                <a:gd name="T67" fmla="*/ 606 h 728"/>
                <a:gd name="T68" fmla="*/ 720 w 729"/>
                <a:gd name="T69" fmla="*/ 569 h 728"/>
                <a:gd name="T70" fmla="*/ 700 w 729"/>
                <a:gd name="T71" fmla="*/ 536 h 728"/>
                <a:gd name="T72" fmla="*/ 678 w 729"/>
                <a:gd name="T73" fmla="*/ 516 h 728"/>
                <a:gd name="T74" fmla="*/ 641 w 729"/>
                <a:gd name="T75" fmla="*/ 499 h 728"/>
                <a:gd name="T76" fmla="*/ 609 w 729"/>
                <a:gd name="T77" fmla="*/ 496 h 728"/>
                <a:gd name="T78" fmla="*/ 711 w 729"/>
                <a:gd name="T79" fmla="*/ 390 h 728"/>
                <a:gd name="T80" fmla="*/ 719 w 729"/>
                <a:gd name="T81" fmla="*/ 353 h 728"/>
                <a:gd name="T82" fmla="*/ 704 w 729"/>
                <a:gd name="T83" fmla="*/ 317 h 728"/>
                <a:gd name="T84" fmla="*/ 621 w 729"/>
                <a:gd name="T85" fmla="*/ 234 h 728"/>
                <a:gd name="T86" fmla="*/ 607 w 729"/>
                <a:gd name="T87" fmla="*/ 271 h 728"/>
                <a:gd name="T88" fmla="*/ 589 w 729"/>
                <a:gd name="T89" fmla="*/ 293 h 728"/>
                <a:gd name="T90" fmla="*/ 557 w 729"/>
                <a:gd name="T91" fmla="*/ 316 h 728"/>
                <a:gd name="T92" fmla="*/ 520 w 729"/>
                <a:gd name="T93" fmla="*/ 327 h 728"/>
                <a:gd name="T94" fmla="*/ 483 w 729"/>
                <a:gd name="T95" fmla="*/ 325 h 728"/>
                <a:gd name="T96" fmla="*/ 447 w 729"/>
                <a:gd name="T97" fmla="*/ 311 h 728"/>
                <a:gd name="T98" fmla="*/ 425 w 729"/>
                <a:gd name="T99" fmla="*/ 293 h 728"/>
                <a:gd name="T100" fmla="*/ 402 w 729"/>
                <a:gd name="T101" fmla="*/ 261 h 728"/>
                <a:gd name="T102" fmla="*/ 391 w 729"/>
                <a:gd name="T103" fmla="*/ 224 h 728"/>
                <a:gd name="T104" fmla="*/ 393 w 729"/>
                <a:gd name="T105" fmla="*/ 186 h 728"/>
                <a:gd name="T106" fmla="*/ 407 w 729"/>
                <a:gd name="T107" fmla="*/ 151 h 728"/>
                <a:gd name="T108" fmla="*/ 425 w 729"/>
                <a:gd name="T109" fmla="*/ 129 h 728"/>
                <a:gd name="T110" fmla="*/ 458 w 729"/>
                <a:gd name="T111" fmla="*/ 105 h 728"/>
                <a:gd name="T112" fmla="*/ 484 w 729"/>
                <a:gd name="T113" fmla="*/ 97 h 728"/>
                <a:gd name="T114" fmla="*/ 390 w 729"/>
                <a:gd name="T115" fmla="*/ 7 h 728"/>
                <a:gd name="T116" fmla="*/ 353 w 729"/>
                <a:gd name="T117" fmla="*/ 0 h 728"/>
                <a:gd name="T118" fmla="*/ 317 w 729"/>
                <a:gd name="T119" fmla="*/ 14 h 728"/>
                <a:gd name="T120" fmla="*/ 19 w 729"/>
                <a:gd name="T121" fmla="*/ 312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29" h="728">
                  <a:moveTo>
                    <a:pt x="19" y="312"/>
                  </a:moveTo>
                  <a:lnTo>
                    <a:pt x="7" y="328"/>
                  </a:lnTo>
                  <a:lnTo>
                    <a:pt x="0" y="346"/>
                  </a:lnTo>
                  <a:lnTo>
                    <a:pt x="0" y="365"/>
                  </a:lnTo>
                  <a:lnTo>
                    <a:pt x="4" y="384"/>
                  </a:lnTo>
                  <a:lnTo>
                    <a:pt x="14" y="401"/>
                  </a:lnTo>
                  <a:lnTo>
                    <a:pt x="19" y="406"/>
                  </a:lnTo>
                  <a:lnTo>
                    <a:pt x="109" y="496"/>
                  </a:lnTo>
                  <a:lnTo>
                    <a:pt x="111" y="478"/>
                  </a:lnTo>
                  <a:lnTo>
                    <a:pt x="116" y="458"/>
                  </a:lnTo>
                  <a:lnTo>
                    <a:pt x="125" y="439"/>
                  </a:lnTo>
                  <a:lnTo>
                    <a:pt x="136" y="420"/>
                  </a:lnTo>
                  <a:lnTo>
                    <a:pt x="149" y="404"/>
                  </a:lnTo>
                  <a:lnTo>
                    <a:pt x="150" y="403"/>
                  </a:lnTo>
                  <a:lnTo>
                    <a:pt x="165" y="390"/>
                  </a:lnTo>
                  <a:lnTo>
                    <a:pt x="182" y="380"/>
                  </a:lnTo>
                  <a:lnTo>
                    <a:pt x="200" y="374"/>
                  </a:lnTo>
                  <a:lnTo>
                    <a:pt x="219" y="370"/>
                  </a:lnTo>
                  <a:lnTo>
                    <a:pt x="238" y="369"/>
                  </a:lnTo>
                  <a:lnTo>
                    <a:pt x="257" y="372"/>
                  </a:lnTo>
                  <a:lnTo>
                    <a:pt x="275" y="377"/>
                  </a:lnTo>
                  <a:lnTo>
                    <a:pt x="293" y="386"/>
                  </a:lnTo>
                  <a:lnTo>
                    <a:pt x="309" y="398"/>
                  </a:lnTo>
                  <a:lnTo>
                    <a:pt x="315" y="403"/>
                  </a:lnTo>
                  <a:lnTo>
                    <a:pt x="328" y="419"/>
                  </a:lnTo>
                  <a:lnTo>
                    <a:pt x="338" y="436"/>
                  </a:lnTo>
                  <a:lnTo>
                    <a:pt x="344" y="454"/>
                  </a:lnTo>
                  <a:lnTo>
                    <a:pt x="348" y="472"/>
                  </a:lnTo>
                  <a:lnTo>
                    <a:pt x="349" y="491"/>
                  </a:lnTo>
                  <a:lnTo>
                    <a:pt x="346" y="510"/>
                  </a:lnTo>
                  <a:lnTo>
                    <a:pt x="341" y="528"/>
                  </a:lnTo>
                  <a:lnTo>
                    <a:pt x="332" y="546"/>
                  </a:lnTo>
                  <a:lnTo>
                    <a:pt x="320" y="562"/>
                  </a:lnTo>
                  <a:lnTo>
                    <a:pt x="315" y="568"/>
                  </a:lnTo>
                  <a:lnTo>
                    <a:pt x="299" y="581"/>
                  </a:lnTo>
                  <a:lnTo>
                    <a:pt x="281" y="592"/>
                  </a:lnTo>
                  <a:lnTo>
                    <a:pt x="262" y="601"/>
                  </a:lnTo>
                  <a:lnTo>
                    <a:pt x="242" y="607"/>
                  </a:lnTo>
                  <a:lnTo>
                    <a:pt x="223" y="609"/>
                  </a:lnTo>
                  <a:lnTo>
                    <a:pt x="222" y="609"/>
                  </a:lnTo>
                  <a:lnTo>
                    <a:pt x="312" y="699"/>
                  </a:lnTo>
                  <a:lnTo>
                    <a:pt x="328" y="711"/>
                  </a:lnTo>
                  <a:lnTo>
                    <a:pt x="346" y="718"/>
                  </a:lnTo>
                  <a:lnTo>
                    <a:pt x="365" y="718"/>
                  </a:lnTo>
                  <a:lnTo>
                    <a:pt x="384" y="714"/>
                  </a:lnTo>
                  <a:lnTo>
                    <a:pt x="401" y="704"/>
                  </a:lnTo>
                  <a:lnTo>
                    <a:pt x="406" y="699"/>
                  </a:lnTo>
                  <a:lnTo>
                    <a:pt x="496" y="609"/>
                  </a:lnTo>
                  <a:lnTo>
                    <a:pt x="497" y="629"/>
                  </a:lnTo>
                  <a:lnTo>
                    <a:pt x="502" y="649"/>
                  </a:lnTo>
                  <a:lnTo>
                    <a:pt x="510" y="667"/>
                  </a:lnTo>
                  <a:lnTo>
                    <a:pt x="521" y="685"/>
                  </a:lnTo>
                  <a:lnTo>
                    <a:pt x="530" y="694"/>
                  </a:lnTo>
                  <a:lnTo>
                    <a:pt x="545" y="707"/>
                  </a:lnTo>
                  <a:lnTo>
                    <a:pt x="562" y="717"/>
                  </a:lnTo>
                  <a:lnTo>
                    <a:pt x="580" y="724"/>
                  </a:lnTo>
                  <a:lnTo>
                    <a:pt x="599" y="728"/>
                  </a:lnTo>
                  <a:lnTo>
                    <a:pt x="618" y="728"/>
                  </a:lnTo>
                  <a:lnTo>
                    <a:pt x="637" y="726"/>
                  </a:lnTo>
                  <a:lnTo>
                    <a:pt x="655" y="720"/>
                  </a:lnTo>
                  <a:lnTo>
                    <a:pt x="672" y="712"/>
                  </a:lnTo>
                  <a:lnTo>
                    <a:pt x="688" y="700"/>
                  </a:lnTo>
                  <a:lnTo>
                    <a:pt x="694" y="694"/>
                  </a:lnTo>
                  <a:lnTo>
                    <a:pt x="707" y="679"/>
                  </a:lnTo>
                  <a:lnTo>
                    <a:pt x="717" y="662"/>
                  </a:lnTo>
                  <a:lnTo>
                    <a:pt x="724" y="644"/>
                  </a:lnTo>
                  <a:lnTo>
                    <a:pt x="728" y="625"/>
                  </a:lnTo>
                  <a:lnTo>
                    <a:pt x="728" y="606"/>
                  </a:lnTo>
                  <a:lnTo>
                    <a:pt x="726" y="587"/>
                  </a:lnTo>
                  <a:lnTo>
                    <a:pt x="720" y="569"/>
                  </a:lnTo>
                  <a:lnTo>
                    <a:pt x="712" y="552"/>
                  </a:lnTo>
                  <a:lnTo>
                    <a:pt x="700" y="536"/>
                  </a:lnTo>
                  <a:lnTo>
                    <a:pt x="694" y="530"/>
                  </a:lnTo>
                  <a:lnTo>
                    <a:pt x="678" y="516"/>
                  </a:lnTo>
                  <a:lnTo>
                    <a:pt x="660" y="506"/>
                  </a:lnTo>
                  <a:lnTo>
                    <a:pt x="641" y="499"/>
                  </a:lnTo>
                  <a:lnTo>
                    <a:pt x="622" y="496"/>
                  </a:lnTo>
                  <a:lnTo>
                    <a:pt x="609" y="496"/>
                  </a:lnTo>
                  <a:lnTo>
                    <a:pt x="699" y="406"/>
                  </a:lnTo>
                  <a:lnTo>
                    <a:pt x="711" y="390"/>
                  </a:lnTo>
                  <a:lnTo>
                    <a:pt x="718" y="372"/>
                  </a:lnTo>
                  <a:lnTo>
                    <a:pt x="719" y="353"/>
                  </a:lnTo>
                  <a:lnTo>
                    <a:pt x="714" y="334"/>
                  </a:lnTo>
                  <a:lnTo>
                    <a:pt x="704" y="317"/>
                  </a:lnTo>
                  <a:lnTo>
                    <a:pt x="699" y="312"/>
                  </a:lnTo>
                  <a:lnTo>
                    <a:pt x="621" y="234"/>
                  </a:lnTo>
                  <a:lnTo>
                    <a:pt x="616" y="253"/>
                  </a:lnTo>
                  <a:lnTo>
                    <a:pt x="607" y="271"/>
                  </a:lnTo>
                  <a:lnTo>
                    <a:pt x="595" y="288"/>
                  </a:lnTo>
                  <a:lnTo>
                    <a:pt x="589" y="293"/>
                  </a:lnTo>
                  <a:lnTo>
                    <a:pt x="574" y="306"/>
                  </a:lnTo>
                  <a:lnTo>
                    <a:pt x="557" y="316"/>
                  </a:lnTo>
                  <a:lnTo>
                    <a:pt x="539" y="323"/>
                  </a:lnTo>
                  <a:lnTo>
                    <a:pt x="520" y="327"/>
                  </a:lnTo>
                  <a:lnTo>
                    <a:pt x="501" y="327"/>
                  </a:lnTo>
                  <a:lnTo>
                    <a:pt x="483" y="325"/>
                  </a:lnTo>
                  <a:lnTo>
                    <a:pt x="464" y="319"/>
                  </a:lnTo>
                  <a:lnTo>
                    <a:pt x="447" y="311"/>
                  </a:lnTo>
                  <a:lnTo>
                    <a:pt x="431" y="299"/>
                  </a:lnTo>
                  <a:lnTo>
                    <a:pt x="425" y="293"/>
                  </a:lnTo>
                  <a:lnTo>
                    <a:pt x="412" y="278"/>
                  </a:lnTo>
                  <a:lnTo>
                    <a:pt x="402" y="261"/>
                  </a:lnTo>
                  <a:lnTo>
                    <a:pt x="395" y="243"/>
                  </a:lnTo>
                  <a:lnTo>
                    <a:pt x="391" y="224"/>
                  </a:lnTo>
                  <a:lnTo>
                    <a:pt x="391" y="205"/>
                  </a:lnTo>
                  <a:lnTo>
                    <a:pt x="393" y="186"/>
                  </a:lnTo>
                  <a:lnTo>
                    <a:pt x="399" y="168"/>
                  </a:lnTo>
                  <a:lnTo>
                    <a:pt x="407" y="151"/>
                  </a:lnTo>
                  <a:lnTo>
                    <a:pt x="419" y="135"/>
                  </a:lnTo>
                  <a:lnTo>
                    <a:pt x="425" y="129"/>
                  </a:lnTo>
                  <a:lnTo>
                    <a:pt x="441" y="115"/>
                  </a:lnTo>
                  <a:lnTo>
                    <a:pt x="458" y="105"/>
                  </a:lnTo>
                  <a:lnTo>
                    <a:pt x="477" y="98"/>
                  </a:lnTo>
                  <a:lnTo>
                    <a:pt x="484" y="97"/>
                  </a:lnTo>
                  <a:lnTo>
                    <a:pt x="406" y="19"/>
                  </a:lnTo>
                  <a:lnTo>
                    <a:pt x="390" y="7"/>
                  </a:lnTo>
                  <a:lnTo>
                    <a:pt x="372" y="0"/>
                  </a:lnTo>
                  <a:lnTo>
                    <a:pt x="353" y="0"/>
                  </a:lnTo>
                  <a:lnTo>
                    <a:pt x="334" y="4"/>
                  </a:lnTo>
                  <a:lnTo>
                    <a:pt x="317" y="14"/>
                  </a:lnTo>
                  <a:lnTo>
                    <a:pt x="312" y="19"/>
                  </a:lnTo>
                  <a:lnTo>
                    <a:pt x="19" y="312"/>
                  </a:lnTo>
                  <a:close/>
                </a:path>
              </a:pathLst>
            </a:custGeom>
            <a:solidFill>
              <a:srgbClr val="CCCD0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7" name="Freeform 6"/>
            <p:cNvSpPr>
              <a:spLocks/>
            </p:cNvSpPr>
            <p:nvPr/>
          </p:nvSpPr>
          <p:spPr bwMode="auto">
            <a:xfrm>
              <a:off x="1588" y="39"/>
              <a:ext cx="726" cy="726"/>
            </a:xfrm>
            <a:custGeom>
              <a:avLst/>
              <a:gdLst>
                <a:gd name="T0" fmla="*/ 692 w 726"/>
                <a:gd name="T1" fmla="*/ 198 h 726"/>
                <a:gd name="T2" fmla="*/ 715 w 726"/>
                <a:gd name="T3" fmla="*/ 166 h 726"/>
                <a:gd name="T4" fmla="*/ 725 w 726"/>
                <a:gd name="T5" fmla="*/ 129 h 726"/>
                <a:gd name="T6" fmla="*/ 723 w 726"/>
                <a:gd name="T7" fmla="*/ 91 h 726"/>
                <a:gd name="T8" fmla="*/ 709 w 726"/>
                <a:gd name="T9" fmla="*/ 56 h 726"/>
                <a:gd name="T10" fmla="*/ 692 w 726"/>
                <a:gd name="T11" fmla="*/ 33 h 726"/>
                <a:gd name="T12" fmla="*/ 659 w 726"/>
                <a:gd name="T13" fmla="*/ 11 h 726"/>
                <a:gd name="T14" fmla="*/ 623 w 726"/>
                <a:gd name="T15" fmla="*/ 0 h 726"/>
                <a:gd name="T16" fmla="*/ 585 w 726"/>
                <a:gd name="T17" fmla="*/ 2 h 726"/>
                <a:gd name="T18" fmla="*/ 549 w 726"/>
                <a:gd name="T19" fmla="*/ 16 h 726"/>
                <a:gd name="T20" fmla="*/ 527 w 726"/>
                <a:gd name="T21" fmla="*/ 33 h 726"/>
                <a:gd name="T22" fmla="*/ 503 w 726"/>
                <a:gd name="T23" fmla="*/ 68 h 726"/>
                <a:gd name="T24" fmla="*/ 493 w 726"/>
                <a:gd name="T25" fmla="*/ 107 h 726"/>
                <a:gd name="T26" fmla="*/ 406 w 726"/>
                <a:gd name="T27" fmla="*/ 26 h 726"/>
                <a:gd name="T28" fmla="*/ 372 w 726"/>
                <a:gd name="T29" fmla="*/ 8 h 726"/>
                <a:gd name="T30" fmla="*/ 334 w 726"/>
                <a:gd name="T31" fmla="*/ 11 h 726"/>
                <a:gd name="T32" fmla="*/ 312 w 726"/>
                <a:gd name="T33" fmla="*/ 26 h 726"/>
                <a:gd name="T34" fmla="*/ 230 w 726"/>
                <a:gd name="T35" fmla="*/ 83 h 726"/>
                <a:gd name="T36" fmla="*/ 207 w 726"/>
                <a:gd name="T37" fmla="*/ 49 h 726"/>
                <a:gd name="T38" fmla="*/ 191 w 726"/>
                <a:gd name="T39" fmla="*/ 36 h 726"/>
                <a:gd name="T40" fmla="*/ 156 w 726"/>
                <a:gd name="T41" fmla="*/ 20 h 726"/>
                <a:gd name="T42" fmla="*/ 119 w 726"/>
                <a:gd name="T43" fmla="*/ 15 h 726"/>
                <a:gd name="T44" fmla="*/ 81 w 726"/>
                <a:gd name="T45" fmla="*/ 23 h 726"/>
                <a:gd name="T46" fmla="*/ 48 w 726"/>
                <a:gd name="T47" fmla="*/ 44 h 726"/>
                <a:gd name="T48" fmla="*/ 29 w 726"/>
                <a:gd name="T49" fmla="*/ 65 h 726"/>
                <a:gd name="T50" fmla="*/ 12 w 726"/>
                <a:gd name="T51" fmla="*/ 100 h 726"/>
                <a:gd name="T52" fmla="*/ 8 w 726"/>
                <a:gd name="T53" fmla="*/ 137 h 726"/>
                <a:gd name="T54" fmla="*/ 16 w 726"/>
                <a:gd name="T55" fmla="*/ 174 h 726"/>
                <a:gd name="T56" fmla="*/ 36 w 726"/>
                <a:gd name="T57" fmla="*/ 208 h 726"/>
                <a:gd name="T58" fmla="*/ 58 w 726"/>
                <a:gd name="T59" fmla="*/ 227 h 726"/>
                <a:gd name="T60" fmla="*/ 94 w 726"/>
                <a:gd name="T61" fmla="*/ 244 h 726"/>
                <a:gd name="T62" fmla="*/ 19 w 726"/>
                <a:gd name="T63" fmla="*/ 320 h 726"/>
                <a:gd name="T64" fmla="*/ 0 w 726"/>
                <a:gd name="T65" fmla="*/ 354 h 726"/>
                <a:gd name="T66" fmla="*/ 4 w 726"/>
                <a:gd name="T67" fmla="*/ 391 h 726"/>
                <a:gd name="T68" fmla="*/ 19 w 726"/>
                <a:gd name="T69" fmla="*/ 413 h 726"/>
                <a:gd name="T70" fmla="*/ 94 w 726"/>
                <a:gd name="T71" fmla="*/ 464 h 726"/>
                <a:gd name="T72" fmla="*/ 117 w 726"/>
                <a:gd name="T73" fmla="*/ 430 h 726"/>
                <a:gd name="T74" fmla="*/ 134 w 726"/>
                <a:gd name="T75" fmla="*/ 415 h 726"/>
                <a:gd name="T76" fmla="*/ 169 w 726"/>
                <a:gd name="T77" fmla="*/ 398 h 726"/>
                <a:gd name="T78" fmla="*/ 207 w 726"/>
                <a:gd name="T79" fmla="*/ 394 h 726"/>
                <a:gd name="T80" fmla="*/ 244 w 726"/>
                <a:gd name="T81" fmla="*/ 402 h 726"/>
                <a:gd name="T82" fmla="*/ 278 w 726"/>
                <a:gd name="T83" fmla="*/ 422 h 726"/>
                <a:gd name="T84" fmla="*/ 297 w 726"/>
                <a:gd name="T85" fmla="*/ 443 h 726"/>
                <a:gd name="T86" fmla="*/ 313 w 726"/>
                <a:gd name="T87" fmla="*/ 478 h 726"/>
                <a:gd name="T88" fmla="*/ 318 w 726"/>
                <a:gd name="T89" fmla="*/ 516 h 726"/>
                <a:gd name="T90" fmla="*/ 310 w 726"/>
                <a:gd name="T91" fmla="*/ 553 h 726"/>
                <a:gd name="T92" fmla="*/ 289 w 726"/>
                <a:gd name="T93" fmla="*/ 586 h 726"/>
                <a:gd name="T94" fmla="*/ 268 w 726"/>
                <a:gd name="T95" fmla="*/ 606 h 726"/>
                <a:gd name="T96" fmla="*/ 231 w 726"/>
                <a:gd name="T97" fmla="*/ 622 h 726"/>
                <a:gd name="T98" fmla="*/ 312 w 726"/>
                <a:gd name="T99" fmla="*/ 707 h 726"/>
                <a:gd name="T100" fmla="*/ 346 w 726"/>
                <a:gd name="T101" fmla="*/ 725 h 726"/>
                <a:gd name="T102" fmla="*/ 384 w 726"/>
                <a:gd name="T103" fmla="*/ 721 h 726"/>
                <a:gd name="T104" fmla="*/ 406 w 726"/>
                <a:gd name="T105" fmla="*/ 707 h 726"/>
                <a:gd name="T106" fmla="*/ 711 w 726"/>
                <a:gd name="T107" fmla="*/ 397 h 726"/>
                <a:gd name="T108" fmla="*/ 718 w 726"/>
                <a:gd name="T109" fmla="*/ 360 h 726"/>
                <a:gd name="T110" fmla="*/ 704 w 726"/>
                <a:gd name="T111" fmla="*/ 325 h 726"/>
                <a:gd name="T112" fmla="*/ 612 w 726"/>
                <a:gd name="T113" fmla="*/ 232 h 726"/>
                <a:gd name="T114" fmla="*/ 651 w 726"/>
                <a:gd name="T115" fmla="*/ 224 h 726"/>
                <a:gd name="T116" fmla="*/ 686 w 726"/>
                <a:gd name="T117" fmla="*/ 203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6" h="726">
                  <a:moveTo>
                    <a:pt x="686" y="203"/>
                  </a:moveTo>
                  <a:lnTo>
                    <a:pt x="692" y="198"/>
                  </a:lnTo>
                  <a:lnTo>
                    <a:pt x="705" y="183"/>
                  </a:lnTo>
                  <a:lnTo>
                    <a:pt x="715" y="166"/>
                  </a:lnTo>
                  <a:lnTo>
                    <a:pt x="721" y="148"/>
                  </a:lnTo>
                  <a:lnTo>
                    <a:pt x="725" y="129"/>
                  </a:lnTo>
                  <a:lnTo>
                    <a:pt x="726" y="110"/>
                  </a:lnTo>
                  <a:lnTo>
                    <a:pt x="723" y="91"/>
                  </a:lnTo>
                  <a:lnTo>
                    <a:pt x="718" y="73"/>
                  </a:lnTo>
                  <a:lnTo>
                    <a:pt x="709" y="56"/>
                  </a:lnTo>
                  <a:lnTo>
                    <a:pt x="697" y="39"/>
                  </a:lnTo>
                  <a:lnTo>
                    <a:pt x="692" y="33"/>
                  </a:lnTo>
                  <a:lnTo>
                    <a:pt x="676" y="20"/>
                  </a:lnTo>
                  <a:lnTo>
                    <a:pt x="659" y="11"/>
                  </a:lnTo>
                  <a:lnTo>
                    <a:pt x="641" y="4"/>
                  </a:lnTo>
                  <a:lnTo>
                    <a:pt x="623" y="0"/>
                  </a:lnTo>
                  <a:lnTo>
                    <a:pt x="604" y="0"/>
                  </a:lnTo>
                  <a:lnTo>
                    <a:pt x="585" y="2"/>
                  </a:lnTo>
                  <a:lnTo>
                    <a:pt x="567" y="8"/>
                  </a:lnTo>
                  <a:lnTo>
                    <a:pt x="549" y="16"/>
                  </a:lnTo>
                  <a:lnTo>
                    <a:pt x="533" y="28"/>
                  </a:lnTo>
                  <a:lnTo>
                    <a:pt x="527" y="33"/>
                  </a:lnTo>
                  <a:lnTo>
                    <a:pt x="514" y="50"/>
                  </a:lnTo>
                  <a:lnTo>
                    <a:pt x="503" y="68"/>
                  </a:lnTo>
                  <a:lnTo>
                    <a:pt x="497" y="87"/>
                  </a:lnTo>
                  <a:lnTo>
                    <a:pt x="493" y="107"/>
                  </a:lnTo>
                  <a:lnTo>
                    <a:pt x="493" y="113"/>
                  </a:lnTo>
                  <a:lnTo>
                    <a:pt x="406" y="26"/>
                  </a:lnTo>
                  <a:lnTo>
                    <a:pt x="390" y="14"/>
                  </a:lnTo>
                  <a:lnTo>
                    <a:pt x="372" y="8"/>
                  </a:lnTo>
                  <a:lnTo>
                    <a:pt x="353" y="7"/>
                  </a:lnTo>
                  <a:lnTo>
                    <a:pt x="334" y="11"/>
                  </a:lnTo>
                  <a:lnTo>
                    <a:pt x="317" y="21"/>
                  </a:lnTo>
                  <a:lnTo>
                    <a:pt x="312" y="26"/>
                  </a:lnTo>
                  <a:lnTo>
                    <a:pt x="237" y="101"/>
                  </a:lnTo>
                  <a:lnTo>
                    <a:pt x="230" y="83"/>
                  </a:lnTo>
                  <a:lnTo>
                    <a:pt x="220" y="65"/>
                  </a:lnTo>
                  <a:lnTo>
                    <a:pt x="207" y="49"/>
                  </a:lnTo>
                  <a:lnTo>
                    <a:pt x="191" y="36"/>
                  </a:lnTo>
                  <a:lnTo>
                    <a:pt x="174" y="26"/>
                  </a:lnTo>
                  <a:lnTo>
                    <a:pt x="156" y="20"/>
                  </a:lnTo>
                  <a:lnTo>
                    <a:pt x="138" y="16"/>
                  </a:lnTo>
                  <a:lnTo>
                    <a:pt x="119" y="15"/>
                  </a:lnTo>
                  <a:lnTo>
                    <a:pt x="100" y="18"/>
                  </a:lnTo>
                  <a:lnTo>
                    <a:pt x="81" y="23"/>
                  </a:lnTo>
                  <a:lnTo>
                    <a:pt x="64" y="32"/>
                  </a:lnTo>
                  <a:lnTo>
                    <a:pt x="48" y="44"/>
                  </a:lnTo>
                  <a:lnTo>
                    <a:pt x="42" y="49"/>
                  </a:lnTo>
                  <a:lnTo>
                    <a:pt x="29" y="65"/>
                  </a:lnTo>
                  <a:lnTo>
                    <a:pt x="19" y="82"/>
                  </a:lnTo>
                  <a:lnTo>
                    <a:pt x="12" y="100"/>
                  </a:lnTo>
                  <a:lnTo>
                    <a:pt x="9" y="118"/>
                  </a:lnTo>
                  <a:lnTo>
                    <a:pt x="8" y="137"/>
                  </a:lnTo>
                  <a:lnTo>
                    <a:pt x="10" y="156"/>
                  </a:lnTo>
                  <a:lnTo>
                    <a:pt x="16" y="174"/>
                  </a:lnTo>
                  <a:lnTo>
                    <a:pt x="25" y="192"/>
                  </a:lnTo>
                  <a:lnTo>
                    <a:pt x="36" y="208"/>
                  </a:lnTo>
                  <a:lnTo>
                    <a:pt x="42" y="214"/>
                  </a:lnTo>
                  <a:lnTo>
                    <a:pt x="58" y="227"/>
                  </a:lnTo>
                  <a:lnTo>
                    <a:pt x="75" y="237"/>
                  </a:lnTo>
                  <a:lnTo>
                    <a:pt x="94" y="244"/>
                  </a:lnTo>
                  <a:lnTo>
                    <a:pt x="19" y="320"/>
                  </a:lnTo>
                  <a:lnTo>
                    <a:pt x="7" y="336"/>
                  </a:lnTo>
                  <a:lnTo>
                    <a:pt x="0" y="354"/>
                  </a:lnTo>
                  <a:lnTo>
                    <a:pt x="0" y="373"/>
                  </a:lnTo>
                  <a:lnTo>
                    <a:pt x="4" y="391"/>
                  </a:lnTo>
                  <a:lnTo>
                    <a:pt x="14" y="408"/>
                  </a:lnTo>
                  <a:lnTo>
                    <a:pt x="19" y="413"/>
                  </a:lnTo>
                  <a:lnTo>
                    <a:pt x="88" y="483"/>
                  </a:lnTo>
                  <a:lnTo>
                    <a:pt x="94" y="464"/>
                  </a:lnTo>
                  <a:lnTo>
                    <a:pt x="104" y="446"/>
                  </a:lnTo>
                  <a:lnTo>
                    <a:pt x="117" y="430"/>
                  </a:lnTo>
                  <a:lnTo>
                    <a:pt x="119" y="428"/>
                  </a:lnTo>
                  <a:lnTo>
                    <a:pt x="134" y="415"/>
                  </a:lnTo>
                  <a:lnTo>
                    <a:pt x="151" y="405"/>
                  </a:lnTo>
                  <a:lnTo>
                    <a:pt x="169" y="398"/>
                  </a:lnTo>
                  <a:lnTo>
                    <a:pt x="188" y="394"/>
                  </a:lnTo>
                  <a:lnTo>
                    <a:pt x="207" y="394"/>
                  </a:lnTo>
                  <a:lnTo>
                    <a:pt x="226" y="396"/>
                  </a:lnTo>
                  <a:lnTo>
                    <a:pt x="244" y="402"/>
                  </a:lnTo>
                  <a:lnTo>
                    <a:pt x="262" y="410"/>
                  </a:lnTo>
                  <a:lnTo>
                    <a:pt x="278" y="422"/>
                  </a:lnTo>
                  <a:lnTo>
                    <a:pt x="284" y="428"/>
                  </a:lnTo>
                  <a:lnTo>
                    <a:pt x="297" y="443"/>
                  </a:lnTo>
                  <a:lnTo>
                    <a:pt x="306" y="460"/>
                  </a:lnTo>
                  <a:lnTo>
                    <a:pt x="313" y="478"/>
                  </a:lnTo>
                  <a:lnTo>
                    <a:pt x="317" y="497"/>
                  </a:lnTo>
                  <a:lnTo>
                    <a:pt x="318" y="516"/>
                  </a:lnTo>
                  <a:lnTo>
                    <a:pt x="315" y="534"/>
                  </a:lnTo>
                  <a:lnTo>
                    <a:pt x="310" y="553"/>
                  </a:lnTo>
                  <a:lnTo>
                    <a:pt x="301" y="570"/>
                  </a:lnTo>
                  <a:lnTo>
                    <a:pt x="289" y="586"/>
                  </a:lnTo>
                  <a:lnTo>
                    <a:pt x="284" y="592"/>
                  </a:lnTo>
                  <a:lnTo>
                    <a:pt x="268" y="606"/>
                  </a:lnTo>
                  <a:lnTo>
                    <a:pt x="250" y="616"/>
                  </a:lnTo>
                  <a:lnTo>
                    <a:pt x="231" y="622"/>
                  </a:lnTo>
                  <a:lnTo>
                    <a:pt x="229" y="623"/>
                  </a:lnTo>
                  <a:lnTo>
                    <a:pt x="312" y="707"/>
                  </a:lnTo>
                  <a:lnTo>
                    <a:pt x="328" y="718"/>
                  </a:lnTo>
                  <a:lnTo>
                    <a:pt x="346" y="725"/>
                  </a:lnTo>
                  <a:lnTo>
                    <a:pt x="365" y="726"/>
                  </a:lnTo>
                  <a:lnTo>
                    <a:pt x="384" y="721"/>
                  </a:lnTo>
                  <a:lnTo>
                    <a:pt x="401" y="711"/>
                  </a:lnTo>
                  <a:lnTo>
                    <a:pt x="406" y="707"/>
                  </a:lnTo>
                  <a:lnTo>
                    <a:pt x="699" y="413"/>
                  </a:lnTo>
                  <a:lnTo>
                    <a:pt x="711" y="397"/>
                  </a:lnTo>
                  <a:lnTo>
                    <a:pt x="717" y="379"/>
                  </a:lnTo>
                  <a:lnTo>
                    <a:pt x="718" y="360"/>
                  </a:lnTo>
                  <a:lnTo>
                    <a:pt x="714" y="341"/>
                  </a:lnTo>
                  <a:lnTo>
                    <a:pt x="704" y="325"/>
                  </a:lnTo>
                  <a:lnTo>
                    <a:pt x="699" y="320"/>
                  </a:lnTo>
                  <a:lnTo>
                    <a:pt x="612" y="232"/>
                  </a:lnTo>
                  <a:lnTo>
                    <a:pt x="632" y="230"/>
                  </a:lnTo>
                  <a:lnTo>
                    <a:pt x="651" y="224"/>
                  </a:lnTo>
                  <a:lnTo>
                    <a:pt x="669" y="215"/>
                  </a:lnTo>
                  <a:lnTo>
                    <a:pt x="686" y="203"/>
                  </a:lnTo>
                  <a:close/>
                </a:path>
              </a:pathLst>
            </a:custGeom>
            <a:solidFill>
              <a:srgbClr val="74B3BD"/>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grpSp>
    </p:spTree>
    <p:extLst>
      <p:ext uri="{BB962C8B-B14F-4D97-AF65-F5344CB8AC3E}">
        <p14:creationId xmlns:p14="http://schemas.microsoft.com/office/powerpoint/2010/main" val="23528142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991482"/>
            <a:ext cx="8507288" cy="1143000"/>
          </a:xfrm>
        </p:spPr>
        <p:txBody>
          <a:bodyPr>
            <a:normAutofit/>
          </a:bodyPr>
          <a:lstStyle/>
          <a:p>
            <a:pPr algn="l"/>
            <a:r>
              <a:rPr lang="en-AU" sz="3600" dirty="0" smtClean="0"/>
              <a:t>Activity: Formal review</a:t>
            </a:r>
            <a:endParaRPr lang="en-AU" sz="3600" dirty="0"/>
          </a:p>
        </p:txBody>
      </p:sp>
      <p:pic>
        <p:nvPicPr>
          <p:cNvPr id="6146"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2074432" y="2308225"/>
            <a:ext cx="4995135" cy="381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oup 3"/>
          <p:cNvGrpSpPr>
            <a:grpSpLocks/>
          </p:cNvGrpSpPr>
          <p:nvPr/>
        </p:nvGrpSpPr>
        <p:grpSpPr bwMode="auto">
          <a:xfrm>
            <a:off x="7917177" y="5588543"/>
            <a:ext cx="915035" cy="977265"/>
            <a:chOff x="1111" y="39"/>
            <a:chExt cx="1441" cy="1539"/>
          </a:xfrm>
        </p:grpSpPr>
        <p:sp>
          <p:nvSpPr>
            <p:cNvPr id="5" name="Freeform 4"/>
            <p:cNvSpPr>
              <a:spLocks/>
            </p:cNvSpPr>
            <p:nvPr/>
          </p:nvSpPr>
          <p:spPr bwMode="auto">
            <a:xfrm>
              <a:off x="1111" y="673"/>
              <a:ext cx="748" cy="748"/>
            </a:xfrm>
            <a:custGeom>
              <a:avLst/>
              <a:gdLst>
                <a:gd name="T0" fmla="*/ 631 w 748"/>
                <a:gd name="T1" fmla="*/ 157 h 748"/>
                <a:gd name="T2" fmla="*/ 590 w 748"/>
                <a:gd name="T3" fmla="*/ 164 h 748"/>
                <a:gd name="T4" fmla="*/ 555 w 748"/>
                <a:gd name="T5" fmla="*/ 185 h 748"/>
                <a:gd name="T6" fmla="*/ 547 w 748"/>
                <a:gd name="T7" fmla="*/ 66 h 748"/>
                <a:gd name="T8" fmla="*/ 532 w 748"/>
                <a:gd name="T9" fmla="*/ 24 h 748"/>
                <a:gd name="T10" fmla="*/ 496 w 748"/>
                <a:gd name="T11" fmla="*/ 1 h 748"/>
                <a:gd name="T12" fmla="*/ 370 w 748"/>
                <a:gd name="T13" fmla="*/ 0 h 748"/>
                <a:gd name="T14" fmla="*/ 386 w 748"/>
                <a:gd name="T15" fmla="*/ 36 h 748"/>
                <a:gd name="T16" fmla="*/ 390 w 748"/>
                <a:gd name="T17" fmla="*/ 64 h 748"/>
                <a:gd name="T18" fmla="*/ 381 w 748"/>
                <a:gd name="T19" fmla="*/ 108 h 748"/>
                <a:gd name="T20" fmla="*/ 357 w 748"/>
                <a:gd name="T21" fmla="*/ 144 h 748"/>
                <a:gd name="T22" fmla="*/ 322 w 748"/>
                <a:gd name="T23" fmla="*/ 170 h 748"/>
                <a:gd name="T24" fmla="*/ 279 w 748"/>
                <a:gd name="T25" fmla="*/ 180 h 748"/>
                <a:gd name="T26" fmla="*/ 250 w 748"/>
                <a:gd name="T27" fmla="*/ 178 h 748"/>
                <a:gd name="T28" fmla="*/ 210 w 748"/>
                <a:gd name="T29" fmla="*/ 162 h 748"/>
                <a:gd name="T30" fmla="*/ 178 w 748"/>
                <a:gd name="T31" fmla="*/ 132 h 748"/>
                <a:gd name="T32" fmla="*/ 160 w 748"/>
                <a:gd name="T33" fmla="*/ 92 h 748"/>
                <a:gd name="T34" fmla="*/ 157 w 748"/>
                <a:gd name="T35" fmla="*/ 64 h 748"/>
                <a:gd name="T36" fmla="*/ 164 w 748"/>
                <a:gd name="T37" fmla="*/ 24 h 748"/>
                <a:gd name="T38" fmla="*/ 176 w 748"/>
                <a:gd name="T39" fmla="*/ 0 h 748"/>
                <a:gd name="T40" fmla="*/ 43 w 748"/>
                <a:gd name="T41" fmla="*/ 3 h 748"/>
                <a:gd name="T42" fmla="*/ 10 w 748"/>
                <a:gd name="T43" fmla="*/ 30 h 748"/>
                <a:gd name="T44" fmla="*/ 0 w 748"/>
                <a:gd name="T45" fmla="*/ 66 h 748"/>
                <a:gd name="T46" fmla="*/ 3 w 748"/>
                <a:gd name="T47" fmla="*/ 503 h 748"/>
                <a:gd name="T48" fmla="*/ 30 w 748"/>
                <a:gd name="T49" fmla="*/ 537 h 748"/>
                <a:gd name="T50" fmla="*/ 66 w 748"/>
                <a:gd name="T51" fmla="*/ 547 h 748"/>
                <a:gd name="T52" fmla="*/ 180 w 748"/>
                <a:gd name="T53" fmla="*/ 562 h 748"/>
                <a:gd name="T54" fmla="*/ 162 w 748"/>
                <a:gd name="T55" fmla="*/ 598 h 748"/>
                <a:gd name="T56" fmla="*/ 157 w 748"/>
                <a:gd name="T57" fmla="*/ 631 h 748"/>
                <a:gd name="T58" fmla="*/ 165 w 748"/>
                <a:gd name="T59" fmla="*/ 675 h 748"/>
                <a:gd name="T60" fmla="*/ 189 w 748"/>
                <a:gd name="T61" fmla="*/ 712 h 748"/>
                <a:gd name="T62" fmla="*/ 224 w 748"/>
                <a:gd name="T63" fmla="*/ 737 h 748"/>
                <a:gd name="T64" fmla="*/ 268 w 748"/>
                <a:gd name="T65" fmla="*/ 747 h 748"/>
                <a:gd name="T66" fmla="*/ 296 w 748"/>
                <a:gd name="T67" fmla="*/ 745 h 748"/>
                <a:gd name="T68" fmla="*/ 337 w 748"/>
                <a:gd name="T69" fmla="*/ 729 h 748"/>
                <a:gd name="T70" fmla="*/ 368 w 748"/>
                <a:gd name="T71" fmla="*/ 699 h 748"/>
                <a:gd name="T72" fmla="*/ 386 w 748"/>
                <a:gd name="T73" fmla="*/ 659 h 748"/>
                <a:gd name="T74" fmla="*/ 390 w 748"/>
                <a:gd name="T75" fmla="*/ 631 h 748"/>
                <a:gd name="T76" fmla="*/ 382 w 748"/>
                <a:gd name="T77" fmla="*/ 590 h 748"/>
                <a:gd name="T78" fmla="*/ 362 w 748"/>
                <a:gd name="T79" fmla="*/ 555 h 748"/>
                <a:gd name="T80" fmla="*/ 481 w 748"/>
                <a:gd name="T81" fmla="*/ 547 h 748"/>
                <a:gd name="T82" fmla="*/ 522 w 748"/>
                <a:gd name="T83" fmla="*/ 532 h 748"/>
                <a:gd name="T84" fmla="*/ 545 w 748"/>
                <a:gd name="T85" fmla="*/ 496 h 748"/>
                <a:gd name="T86" fmla="*/ 547 w 748"/>
                <a:gd name="T87" fmla="*/ 353 h 748"/>
                <a:gd name="T88" fmla="*/ 579 w 748"/>
                <a:gd name="T89" fmla="*/ 377 h 748"/>
                <a:gd name="T90" fmla="*/ 619 w 748"/>
                <a:gd name="T91" fmla="*/ 389 h 748"/>
                <a:gd name="T92" fmla="*/ 654 w 748"/>
                <a:gd name="T93" fmla="*/ 387 h 748"/>
                <a:gd name="T94" fmla="*/ 695 w 748"/>
                <a:gd name="T95" fmla="*/ 371 h 748"/>
                <a:gd name="T96" fmla="*/ 726 w 748"/>
                <a:gd name="T97" fmla="*/ 341 h 748"/>
                <a:gd name="T98" fmla="*/ 744 w 748"/>
                <a:gd name="T99" fmla="*/ 301 h 748"/>
                <a:gd name="T100" fmla="*/ 748 w 748"/>
                <a:gd name="T101" fmla="*/ 273 h 748"/>
                <a:gd name="T102" fmla="*/ 739 w 748"/>
                <a:gd name="T103" fmla="*/ 229 h 748"/>
                <a:gd name="T104" fmla="*/ 715 w 748"/>
                <a:gd name="T105" fmla="*/ 193 h 748"/>
                <a:gd name="T106" fmla="*/ 680 w 748"/>
                <a:gd name="T107" fmla="*/ 168 h 748"/>
                <a:gd name="T108" fmla="*/ 637 w 748"/>
                <a:gd name="T109" fmla="*/ 157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48" h="748">
                  <a:moveTo>
                    <a:pt x="637" y="157"/>
                  </a:moveTo>
                  <a:lnTo>
                    <a:pt x="631" y="157"/>
                  </a:lnTo>
                  <a:lnTo>
                    <a:pt x="610" y="159"/>
                  </a:lnTo>
                  <a:lnTo>
                    <a:pt x="590" y="164"/>
                  </a:lnTo>
                  <a:lnTo>
                    <a:pt x="572" y="173"/>
                  </a:lnTo>
                  <a:lnTo>
                    <a:pt x="555" y="185"/>
                  </a:lnTo>
                  <a:lnTo>
                    <a:pt x="547" y="193"/>
                  </a:lnTo>
                  <a:lnTo>
                    <a:pt x="547" y="66"/>
                  </a:lnTo>
                  <a:lnTo>
                    <a:pt x="543" y="43"/>
                  </a:lnTo>
                  <a:lnTo>
                    <a:pt x="532" y="24"/>
                  </a:lnTo>
                  <a:lnTo>
                    <a:pt x="516" y="10"/>
                  </a:lnTo>
                  <a:lnTo>
                    <a:pt x="496" y="1"/>
                  </a:lnTo>
                  <a:lnTo>
                    <a:pt x="481" y="0"/>
                  </a:lnTo>
                  <a:lnTo>
                    <a:pt x="370" y="0"/>
                  </a:lnTo>
                  <a:lnTo>
                    <a:pt x="380" y="17"/>
                  </a:lnTo>
                  <a:lnTo>
                    <a:pt x="386" y="36"/>
                  </a:lnTo>
                  <a:lnTo>
                    <a:pt x="389" y="56"/>
                  </a:lnTo>
                  <a:lnTo>
                    <a:pt x="390" y="64"/>
                  </a:lnTo>
                  <a:lnTo>
                    <a:pt x="387" y="87"/>
                  </a:lnTo>
                  <a:lnTo>
                    <a:pt x="381" y="108"/>
                  </a:lnTo>
                  <a:lnTo>
                    <a:pt x="371" y="127"/>
                  </a:lnTo>
                  <a:lnTo>
                    <a:pt x="357" y="144"/>
                  </a:lnTo>
                  <a:lnTo>
                    <a:pt x="341" y="159"/>
                  </a:lnTo>
                  <a:lnTo>
                    <a:pt x="322" y="170"/>
                  </a:lnTo>
                  <a:lnTo>
                    <a:pt x="301" y="177"/>
                  </a:lnTo>
                  <a:lnTo>
                    <a:pt x="279" y="180"/>
                  </a:lnTo>
                  <a:lnTo>
                    <a:pt x="273" y="180"/>
                  </a:lnTo>
                  <a:lnTo>
                    <a:pt x="250" y="178"/>
                  </a:lnTo>
                  <a:lnTo>
                    <a:pt x="229" y="172"/>
                  </a:lnTo>
                  <a:lnTo>
                    <a:pt x="210" y="162"/>
                  </a:lnTo>
                  <a:lnTo>
                    <a:pt x="193" y="148"/>
                  </a:lnTo>
                  <a:lnTo>
                    <a:pt x="178" y="132"/>
                  </a:lnTo>
                  <a:lnTo>
                    <a:pt x="167" y="113"/>
                  </a:lnTo>
                  <a:lnTo>
                    <a:pt x="160" y="92"/>
                  </a:lnTo>
                  <a:lnTo>
                    <a:pt x="157" y="69"/>
                  </a:lnTo>
                  <a:lnTo>
                    <a:pt x="157" y="64"/>
                  </a:lnTo>
                  <a:lnTo>
                    <a:pt x="159" y="43"/>
                  </a:lnTo>
                  <a:lnTo>
                    <a:pt x="164" y="24"/>
                  </a:lnTo>
                  <a:lnTo>
                    <a:pt x="172" y="6"/>
                  </a:lnTo>
                  <a:lnTo>
                    <a:pt x="176" y="0"/>
                  </a:lnTo>
                  <a:lnTo>
                    <a:pt x="66" y="0"/>
                  </a:lnTo>
                  <a:lnTo>
                    <a:pt x="43" y="3"/>
                  </a:lnTo>
                  <a:lnTo>
                    <a:pt x="24" y="14"/>
                  </a:lnTo>
                  <a:lnTo>
                    <a:pt x="10" y="30"/>
                  </a:lnTo>
                  <a:lnTo>
                    <a:pt x="1" y="50"/>
                  </a:lnTo>
                  <a:lnTo>
                    <a:pt x="0" y="66"/>
                  </a:lnTo>
                  <a:lnTo>
                    <a:pt x="0" y="481"/>
                  </a:lnTo>
                  <a:lnTo>
                    <a:pt x="3" y="503"/>
                  </a:lnTo>
                  <a:lnTo>
                    <a:pt x="14" y="522"/>
                  </a:lnTo>
                  <a:lnTo>
                    <a:pt x="30" y="537"/>
                  </a:lnTo>
                  <a:lnTo>
                    <a:pt x="50" y="545"/>
                  </a:lnTo>
                  <a:lnTo>
                    <a:pt x="66" y="547"/>
                  </a:lnTo>
                  <a:lnTo>
                    <a:pt x="193" y="547"/>
                  </a:lnTo>
                  <a:lnTo>
                    <a:pt x="180" y="562"/>
                  </a:lnTo>
                  <a:lnTo>
                    <a:pt x="169" y="579"/>
                  </a:lnTo>
                  <a:lnTo>
                    <a:pt x="162" y="598"/>
                  </a:lnTo>
                  <a:lnTo>
                    <a:pt x="157" y="619"/>
                  </a:lnTo>
                  <a:lnTo>
                    <a:pt x="157" y="631"/>
                  </a:lnTo>
                  <a:lnTo>
                    <a:pt x="159" y="654"/>
                  </a:lnTo>
                  <a:lnTo>
                    <a:pt x="165" y="675"/>
                  </a:lnTo>
                  <a:lnTo>
                    <a:pt x="176" y="695"/>
                  </a:lnTo>
                  <a:lnTo>
                    <a:pt x="189" y="712"/>
                  </a:lnTo>
                  <a:lnTo>
                    <a:pt x="206" y="726"/>
                  </a:lnTo>
                  <a:lnTo>
                    <a:pt x="224" y="737"/>
                  </a:lnTo>
                  <a:lnTo>
                    <a:pt x="245" y="744"/>
                  </a:lnTo>
                  <a:lnTo>
                    <a:pt x="268" y="747"/>
                  </a:lnTo>
                  <a:lnTo>
                    <a:pt x="273" y="748"/>
                  </a:lnTo>
                  <a:lnTo>
                    <a:pt x="296" y="745"/>
                  </a:lnTo>
                  <a:lnTo>
                    <a:pt x="317" y="739"/>
                  </a:lnTo>
                  <a:lnTo>
                    <a:pt x="337" y="729"/>
                  </a:lnTo>
                  <a:lnTo>
                    <a:pt x="354" y="715"/>
                  </a:lnTo>
                  <a:lnTo>
                    <a:pt x="368" y="699"/>
                  </a:lnTo>
                  <a:lnTo>
                    <a:pt x="379" y="680"/>
                  </a:lnTo>
                  <a:lnTo>
                    <a:pt x="386" y="659"/>
                  </a:lnTo>
                  <a:lnTo>
                    <a:pt x="389" y="637"/>
                  </a:lnTo>
                  <a:lnTo>
                    <a:pt x="390" y="631"/>
                  </a:lnTo>
                  <a:lnTo>
                    <a:pt x="388" y="610"/>
                  </a:lnTo>
                  <a:lnTo>
                    <a:pt x="382" y="590"/>
                  </a:lnTo>
                  <a:lnTo>
                    <a:pt x="373" y="572"/>
                  </a:lnTo>
                  <a:lnTo>
                    <a:pt x="362" y="555"/>
                  </a:lnTo>
                  <a:lnTo>
                    <a:pt x="353" y="547"/>
                  </a:lnTo>
                  <a:lnTo>
                    <a:pt x="481" y="547"/>
                  </a:lnTo>
                  <a:lnTo>
                    <a:pt x="503" y="543"/>
                  </a:lnTo>
                  <a:lnTo>
                    <a:pt x="522" y="532"/>
                  </a:lnTo>
                  <a:lnTo>
                    <a:pt x="537" y="516"/>
                  </a:lnTo>
                  <a:lnTo>
                    <a:pt x="545" y="496"/>
                  </a:lnTo>
                  <a:lnTo>
                    <a:pt x="547" y="481"/>
                  </a:lnTo>
                  <a:lnTo>
                    <a:pt x="547" y="353"/>
                  </a:lnTo>
                  <a:lnTo>
                    <a:pt x="562" y="367"/>
                  </a:lnTo>
                  <a:lnTo>
                    <a:pt x="579" y="377"/>
                  </a:lnTo>
                  <a:lnTo>
                    <a:pt x="598" y="385"/>
                  </a:lnTo>
                  <a:lnTo>
                    <a:pt x="619" y="389"/>
                  </a:lnTo>
                  <a:lnTo>
                    <a:pt x="631" y="390"/>
                  </a:lnTo>
                  <a:lnTo>
                    <a:pt x="654" y="387"/>
                  </a:lnTo>
                  <a:lnTo>
                    <a:pt x="675" y="381"/>
                  </a:lnTo>
                  <a:lnTo>
                    <a:pt x="695" y="371"/>
                  </a:lnTo>
                  <a:lnTo>
                    <a:pt x="712" y="357"/>
                  </a:lnTo>
                  <a:lnTo>
                    <a:pt x="726" y="341"/>
                  </a:lnTo>
                  <a:lnTo>
                    <a:pt x="737" y="322"/>
                  </a:lnTo>
                  <a:lnTo>
                    <a:pt x="744" y="301"/>
                  </a:lnTo>
                  <a:lnTo>
                    <a:pt x="747" y="279"/>
                  </a:lnTo>
                  <a:lnTo>
                    <a:pt x="748" y="273"/>
                  </a:lnTo>
                  <a:lnTo>
                    <a:pt x="745" y="250"/>
                  </a:lnTo>
                  <a:lnTo>
                    <a:pt x="739" y="229"/>
                  </a:lnTo>
                  <a:lnTo>
                    <a:pt x="729" y="210"/>
                  </a:lnTo>
                  <a:lnTo>
                    <a:pt x="715" y="193"/>
                  </a:lnTo>
                  <a:lnTo>
                    <a:pt x="699" y="179"/>
                  </a:lnTo>
                  <a:lnTo>
                    <a:pt x="680" y="168"/>
                  </a:lnTo>
                  <a:lnTo>
                    <a:pt x="659" y="160"/>
                  </a:lnTo>
                  <a:lnTo>
                    <a:pt x="637" y="157"/>
                  </a:lnTo>
                  <a:close/>
                </a:path>
              </a:pathLst>
            </a:custGeom>
            <a:solidFill>
              <a:srgbClr val="007381"/>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6" name="Freeform 5"/>
            <p:cNvSpPr>
              <a:spLocks/>
            </p:cNvSpPr>
            <p:nvPr/>
          </p:nvSpPr>
          <p:spPr bwMode="auto">
            <a:xfrm>
              <a:off x="1823" y="850"/>
              <a:ext cx="729" cy="728"/>
            </a:xfrm>
            <a:custGeom>
              <a:avLst/>
              <a:gdLst>
                <a:gd name="T0" fmla="*/ 7 w 729"/>
                <a:gd name="T1" fmla="*/ 328 h 728"/>
                <a:gd name="T2" fmla="*/ 0 w 729"/>
                <a:gd name="T3" fmla="*/ 365 h 728"/>
                <a:gd name="T4" fmla="*/ 14 w 729"/>
                <a:gd name="T5" fmla="*/ 401 h 728"/>
                <a:gd name="T6" fmla="*/ 109 w 729"/>
                <a:gd name="T7" fmla="*/ 496 h 728"/>
                <a:gd name="T8" fmla="*/ 116 w 729"/>
                <a:gd name="T9" fmla="*/ 458 h 728"/>
                <a:gd name="T10" fmla="*/ 136 w 729"/>
                <a:gd name="T11" fmla="*/ 420 h 728"/>
                <a:gd name="T12" fmla="*/ 150 w 729"/>
                <a:gd name="T13" fmla="*/ 403 h 728"/>
                <a:gd name="T14" fmla="*/ 182 w 729"/>
                <a:gd name="T15" fmla="*/ 380 h 728"/>
                <a:gd name="T16" fmla="*/ 219 w 729"/>
                <a:gd name="T17" fmla="*/ 370 h 728"/>
                <a:gd name="T18" fmla="*/ 257 w 729"/>
                <a:gd name="T19" fmla="*/ 372 h 728"/>
                <a:gd name="T20" fmla="*/ 293 w 729"/>
                <a:gd name="T21" fmla="*/ 386 h 728"/>
                <a:gd name="T22" fmla="*/ 315 w 729"/>
                <a:gd name="T23" fmla="*/ 403 h 728"/>
                <a:gd name="T24" fmla="*/ 338 w 729"/>
                <a:gd name="T25" fmla="*/ 436 h 728"/>
                <a:gd name="T26" fmla="*/ 348 w 729"/>
                <a:gd name="T27" fmla="*/ 472 h 728"/>
                <a:gd name="T28" fmla="*/ 346 w 729"/>
                <a:gd name="T29" fmla="*/ 510 h 728"/>
                <a:gd name="T30" fmla="*/ 332 w 729"/>
                <a:gd name="T31" fmla="*/ 546 h 728"/>
                <a:gd name="T32" fmla="*/ 315 w 729"/>
                <a:gd name="T33" fmla="*/ 568 h 728"/>
                <a:gd name="T34" fmla="*/ 281 w 729"/>
                <a:gd name="T35" fmla="*/ 592 h 728"/>
                <a:gd name="T36" fmla="*/ 242 w 729"/>
                <a:gd name="T37" fmla="*/ 607 h 728"/>
                <a:gd name="T38" fmla="*/ 222 w 729"/>
                <a:gd name="T39" fmla="*/ 609 h 728"/>
                <a:gd name="T40" fmla="*/ 328 w 729"/>
                <a:gd name="T41" fmla="*/ 711 h 728"/>
                <a:gd name="T42" fmla="*/ 365 w 729"/>
                <a:gd name="T43" fmla="*/ 718 h 728"/>
                <a:gd name="T44" fmla="*/ 401 w 729"/>
                <a:gd name="T45" fmla="*/ 704 h 728"/>
                <a:gd name="T46" fmla="*/ 496 w 729"/>
                <a:gd name="T47" fmla="*/ 609 h 728"/>
                <a:gd name="T48" fmla="*/ 502 w 729"/>
                <a:gd name="T49" fmla="*/ 649 h 728"/>
                <a:gd name="T50" fmla="*/ 521 w 729"/>
                <a:gd name="T51" fmla="*/ 685 h 728"/>
                <a:gd name="T52" fmla="*/ 545 w 729"/>
                <a:gd name="T53" fmla="*/ 707 h 728"/>
                <a:gd name="T54" fmla="*/ 580 w 729"/>
                <a:gd name="T55" fmla="*/ 724 h 728"/>
                <a:gd name="T56" fmla="*/ 618 w 729"/>
                <a:gd name="T57" fmla="*/ 728 h 728"/>
                <a:gd name="T58" fmla="*/ 655 w 729"/>
                <a:gd name="T59" fmla="*/ 720 h 728"/>
                <a:gd name="T60" fmla="*/ 688 w 729"/>
                <a:gd name="T61" fmla="*/ 700 h 728"/>
                <a:gd name="T62" fmla="*/ 707 w 729"/>
                <a:gd name="T63" fmla="*/ 679 h 728"/>
                <a:gd name="T64" fmla="*/ 724 w 729"/>
                <a:gd name="T65" fmla="*/ 644 h 728"/>
                <a:gd name="T66" fmla="*/ 728 w 729"/>
                <a:gd name="T67" fmla="*/ 606 h 728"/>
                <a:gd name="T68" fmla="*/ 720 w 729"/>
                <a:gd name="T69" fmla="*/ 569 h 728"/>
                <a:gd name="T70" fmla="*/ 700 w 729"/>
                <a:gd name="T71" fmla="*/ 536 h 728"/>
                <a:gd name="T72" fmla="*/ 678 w 729"/>
                <a:gd name="T73" fmla="*/ 516 h 728"/>
                <a:gd name="T74" fmla="*/ 641 w 729"/>
                <a:gd name="T75" fmla="*/ 499 h 728"/>
                <a:gd name="T76" fmla="*/ 609 w 729"/>
                <a:gd name="T77" fmla="*/ 496 h 728"/>
                <a:gd name="T78" fmla="*/ 711 w 729"/>
                <a:gd name="T79" fmla="*/ 390 h 728"/>
                <a:gd name="T80" fmla="*/ 719 w 729"/>
                <a:gd name="T81" fmla="*/ 353 h 728"/>
                <a:gd name="T82" fmla="*/ 704 w 729"/>
                <a:gd name="T83" fmla="*/ 317 h 728"/>
                <a:gd name="T84" fmla="*/ 621 w 729"/>
                <a:gd name="T85" fmla="*/ 234 h 728"/>
                <a:gd name="T86" fmla="*/ 607 w 729"/>
                <a:gd name="T87" fmla="*/ 271 h 728"/>
                <a:gd name="T88" fmla="*/ 589 w 729"/>
                <a:gd name="T89" fmla="*/ 293 h 728"/>
                <a:gd name="T90" fmla="*/ 557 w 729"/>
                <a:gd name="T91" fmla="*/ 316 h 728"/>
                <a:gd name="T92" fmla="*/ 520 w 729"/>
                <a:gd name="T93" fmla="*/ 327 h 728"/>
                <a:gd name="T94" fmla="*/ 483 w 729"/>
                <a:gd name="T95" fmla="*/ 325 h 728"/>
                <a:gd name="T96" fmla="*/ 447 w 729"/>
                <a:gd name="T97" fmla="*/ 311 h 728"/>
                <a:gd name="T98" fmla="*/ 425 w 729"/>
                <a:gd name="T99" fmla="*/ 293 h 728"/>
                <a:gd name="T100" fmla="*/ 402 w 729"/>
                <a:gd name="T101" fmla="*/ 261 h 728"/>
                <a:gd name="T102" fmla="*/ 391 w 729"/>
                <a:gd name="T103" fmla="*/ 224 h 728"/>
                <a:gd name="T104" fmla="*/ 393 w 729"/>
                <a:gd name="T105" fmla="*/ 186 h 728"/>
                <a:gd name="T106" fmla="*/ 407 w 729"/>
                <a:gd name="T107" fmla="*/ 151 h 728"/>
                <a:gd name="T108" fmla="*/ 425 w 729"/>
                <a:gd name="T109" fmla="*/ 129 h 728"/>
                <a:gd name="T110" fmla="*/ 458 w 729"/>
                <a:gd name="T111" fmla="*/ 105 h 728"/>
                <a:gd name="T112" fmla="*/ 484 w 729"/>
                <a:gd name="T113" fmla="*/ 97 h 728"/>
                <a:gd name="T114" fmla="*/ 390 w 729"/>
                <a:gd name="T115" fmla="*/ 7 h 728"/>
                <a:gd name="T116" fmla="*/ 353 w 729"/>
                <a:gd name="T117" fmla="*/ 0 h 728"/>
                <a:gd name="T118" fmla="*/ 317 w 729"/>
                <a:gd name="T119" fmla="*/ 14 h 728"/>
                <a:gd name="T120" fmla="*/ 19 w 729"/>
                <a:gd name="T121" fmla="*/ 312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29" h="728">
                  <a:moveTo>
                    <a:pt x="19" y="312"/>
                  </a:moveTo>
                  <a:lnTo>
                    <a:pt x="7" y="328"/>
                  </a:lnTo>
                  <a:lnTo>
                    <a:pt x="0" y="346"/>
                  </a:lnTo>
                  <a:lnTo>
                    <a:pt x="0" y="365"/>
                  </a:lnTo>
                  <a:lnTo>
                    <a:pt x="4" y="384"/>
                  </a:lnTo>
                  <a:lnTo>
                    <a:pt x="14" y="401"/>
                  </a:lnTo>
                  <a:lnTo>
                    <a:pt x="19" y="406"/>
                  </a:lnTo>
                  <a:lnTo>
                    <a:pt x="109" y="496"/>
                  </a:lnTo>
                  <a:lnTo>
                    <a:pt x="111" y="478"/>
                  </a:lnTo>
                  <a:lnTo>
                    <a:pt x="116" y="458"/>
                  </a:lnTo>
                  <a:lnTo>
                    <a:pt x="125" y="439"/>
                  </a:lnTo>
                  <a:lnTo>
                    <a:pt x="136" y="420"/>
                  </a:lnTo>
                  <a:lnTo>
                    <a:pt x="149" y="404"/>
                  </a:lnTo>
                  <a:lnTo>
                    <a:pt x="150" y="403"/>
                  </a:lnTo>
                  <a:lnTo>
                    <a:pt x="165" y="390"/>
                  </a:lnTo>
                  <a:lnTo>
                    <a:pt x="182" y="380"/>
                  </a:lnTo>
                  <a:lnTo>
                    <a:pt x="200" y="374"/>
                  </a:lnTo>
                  <a:lnTo>
                    <a:pt x="219" y="370"/>
                  </a:lnTo>
                  <a:lnTo>
                    <a:pt x="238" y="369"/>
                  </a:lnTo>
                  <a:lnTo>
                    <a:pt x="257" y="372"/>
                  </a:lnTo>
                  <a:lnTo>
                    <a:pt x="275" y="377"/>
                  </a:lnTo>
                  <a:lnTo>
                    <a:pt x="293" y="386"/>
                  </a:lnTo>
                  <a:lnTo>
                    <a:pt x="309" y="398"/>
                  </a:lnTo>
                  <a:lnTo>
                    <a:pt x="315" y="403"/>
                  </a:lnTo>
                  <a:lnTo>
                    <a:pt x="328" y="419"/>
                  </a:lnTo>
                  <a:lnTo>
                    <a:pt x="338" y="436"/>
                  </a:lnTo>
                  <a:lnTo>
                    <a:pt x="344" y="454"/>
                  </a:lnTo>
                  <a:lnTo>
                    <a:pt x="348" y="472"/>
                  </a:lnTo>
                  <a:lnTo>
                    <a:pt x="349" y="491"/>
                  </a:lnTo>
                  <a:lnTo>
                    <a:pt x="346" y="510"/>
                  </a:lnTo>
                  <a:lnTo>
                    <a:pt x="341" y="528"/>
                  </a:lnTo>
                  <a:lnTo>
                    <a:pt x="332" y="546"/>
                  </a:lnTo>
                  <a:lnTo>
                    <a:pt x="320" y="562"/>
                  </a:lnTo>
                  <a:lnTo>
                    <a:pt x="315" y="568"/>
                  </a:lnTo>
                  <a:lnTo>
                    <a:pt x="299" y="581"/>
                  </a:lnTo>
                  <a:lnTo>
                    <a:pt x="281" y="592"/>
                  </a:lnTo>
                  <a:lnTo>
                    <a:pt x="262" y="601"/>
                  </a:lnTo>
                  <a:lnTo>
                    <a:pt x="242" y="607"/>
                  </a:lnTo>
                  <a:lnTo>
                    <a:pt x="223" y="609"/>
                  </a:lnTo>
                  <a:lnTo>
                    <a:pt x="222" y="609"/>
                  </a:lnTo>
                  <a:lnTo>
                    <a:pt x="312" y="699"/>
                  </a:lnTo>
                  <a:lnTo>
                    <a:pt x="328" y="711"/>
                  </a:lnTo>
                  <a:lnTo>
                    <a:pt x="346" y="718"/>
                  </a:lnTo>
                  <a:lnTo>
                    <a:pt x="365" y="718"/>
                  </a:lnTo>
                  <a:lnTo>
                    <a:pt x="384" y="714"/>
                  </a:lnTo>
                  <a:lnTo>
                    <a:pt x="401" y="704"/>
                  </a:lnTo>
                  <a:lnTo>
                    <a:pt x="406" y="699"/>
                  </a:lnTo>
                  <a:lnTo>
                    <a:pt x="496" y="609"/>
                  </a:lnTo>
                  <a:lnTo>
                    <a:pt x="497" y="629"/>
                  </a:lnTo>
                  <a:lnTo>
                    <a:pt x="502" y="649"/>
                  </a:lnTo>
                  <a:lnTo>
                    <a:pt x="510" y="667"/>
                  </a:lnTo>
                  <a:lnTo>
                    <a:pt x="521" y="685"/>
                  </a:lnTo>
                  <a:lnTo>
                    <a:pt x="530" y="694"/>
                  </a:lnTo>
                  <a:lnTo>
                    <a:pt x="545" y="707"/>
                  </a:lnTo>
                  <a:lnTo>
                    <a:pt x="562" y="717"/>
                  </a:lnTo>
                  <a:lnTo>
                    <a:pt x="580" y="724"/>
                  </a:lnTo>
                  <a:lnTo>
                    <a:pt x="599" y="728"/>
                  </a:lnTo>
                  <a:lnTo>
                    <a:pt x="618" y="728"/>
                  </a:lnTo>
                  <a:lnTo>
                    <a:pt x="637" y="726"/>
                  </a:lnTo>
                  <a:lnTo>
                    <a:pt x="655" y="720"/>
                  </a:lnTo>
                  <a:lnTo>
                    <a:pt x="672" y="712"/>
                  </a:lnTo>
                  <a:lnTo>
                    <a:pt x="688" y="700"/>
                  </a:lnTo>
                  <a:lnTo>
                    <a:pt x="694" y="694"/>
                  </a:lnTo>
                  <a:lnTo>
                    <a:pt x="707" y="679"/>
                  </a:lnTo>
                  <a:lnTo>
                    <a:pt x="717" y="662"/>
                  </a:lnTo>
                  <a:lnTo>
                    <a:pt x="724" y="644"/>
                  </a:lnTo>
                  <a:lnTo>
                    <a:pt x="728" y="625"/>
                  </a:lnTo>
                  <a:lnTo>
                    <a:pt x="728" y="606"/>
                  </a:lnTo>
                  <a:lnTo>
                    <a:pt x="726" y="587"/>
                  </a:lnTo>
                  <a:lnTo>
                    <a:pt x="720" y="569"/>
                  </a:lnTo>
                  <a:lnTo>
                    <a:pt x="712" y="552"/>
                  </a:lnTo>
                  <a:lnTo>
                    <a:pt x="700" y="536"/>
                  </a:lnTo>
                  <a:lnTo>
                    <a:pt x="694" y="530"/>
                  </a:lnTo>
                  <a:lnTo>
                    <a:pt x="678" y="516"/>
                  </a:lnTo>
                  <a:lnTo>
                    <a:pt x="660" y="506"/>
                  </a:lnTo>
                  <a:lnTo>
                    <a:pt x="641" y="499"/>
                  </a:lnTo>
                  <a:lnTo>
                    <a:pt x="622" y="496"/>
                  </a:lnTo>
                  <a:lnTo>
                    <a:pt x="609" y="496"/>
                  </a:lnTo>
                  <a:lnTo>
                    <a:pt x="699" y="406"/>
                  </a:lnTo>
                  <a:lnTo>
                    <a:pt x="711" y="390"/>
                  </a:lnTo>
                  <a:lnTo>
                    <a:pt x="718" y="372"/>
                  </a:lnTo>
                  <a:lnTo>
                    <a:pt x="719" y="353"/>
                  </a:lnTo>
                  <a:lnTo>
                    <a:pt x="714" y="334"/>
                  </a:lnTo>
                  <a:lnTo>
                    <a:pt x="704" y="317"/>
                  </a:lnTo>
                  <a:lnTo>
                    <a:pt x="699" y="312"/>
                  </a:lnTo>
                  <a:lnTo>
                    <a:pt x="621" y="234"/>
                  </a:lnTo>
                  <a:lnTo>
                    <a:pt x="616" y="253"/>
                  </a:lnTo>
                  <a:lnTo>
                    <a:pt x="607" y="271"/>
                  </a:lnTo>
                  <a:lnTo>
                    <a:pt x="595" y="288"/>
                  </a:lnTo>
                  <a:lnTo>
                    <a:pt x="589" y="293"/>
                  </a:lnTo>
                  <a:lnTo>
                    <a:pt x="574" y="306"/>
                  </a:lnTo>
                  <a:lnTo>
                    <a:pt x="557" y="316"/>
                  </a:lnTo>
                  <a:lnTo>
                    <a:pt x="539" y="323"/>
                  </a:lnTo>
                  <a:lnTo>
                    <a:pt x="520" y="327"/>
                  </a:lnTo>
                  <a:lnTo>
                    <a:pt x="501" y="327"/>
                  </a:lnTo>
                  <a:lnTo>
                    <a:pt x="483" y="325"/>
                  </a:lnTo>
                  <a:lnTo>
                    <a:pt x="464" y="319"/>
                  </a:lnTo>
                  <a:lnTo>
                    <a:pt x="447" y="311"/>
                  </a:lnTo>
                  <a:lnTo>
                    <a:pt x="431" y="299"/>
                  </a:lnTo>
                  <a:lnTo>
                    <a:pt x="425" y="293"/>
                  </a:lnTo>
                  <a:lnTo>
                    <a:pt x="412" y="278"/>
                  </a:lnTo>
                  <a:lnTo>
                    <a:pt x="402" y="261"/>
                  </a:lnTo>
                  <a:lnTo>
                    <a:pt x="395" y="243"/>
                  </a:lnTo>
                  <a:lnTo>
                    <a:pt x="391" y="224"/>
                  </a:lnTo>
                  <a:lnTo>
                    <a:pt x="391" y="205"/>
                  </a:lnTo>
                  <a:lnTo>
                    <a:pt x="393" y="186"/>
                  </a:lnTo>
                  <a:lnTo>
                    <a:pt x="399" y="168"/>
                  </a:lnTo>
                  <a:lnTo>
                    <a:pt x="407" y="151"/>
                  </a:lnTo>
                  <a:lnTo>
                    <a:pt x="419" y="135"/>
                  </a:lnTo>
                  <a:lnTo>
                    <a:pt x="425" y="129"/>
                  </a:lnTo>
                  <a:lnTo>
                    <a:pt x="441" y="115"/>
                  </a:lnTo>
                  <a:lnTo>
                    <a:pt x="458" y="105"/>
                  </a:lnTo>
                  <a:lnTo>
                    <a:pt x="477" y="98"/>
                  </a:lnTo>
                  <a:lnTo>
                    <a:pt x="484" y="97"/>
                  </a:lnTo>
                  <a:lnTo>
                    <a:pt x="406" y="19"/>
                  </a:lnTo>
                  <a:lnTo>
                    <a:pt x="390" y="7"/>
                  </a:lnTo>
                  <a:lnTo>
                    <a:pt x="372" y="0"/>
                  </a:lnTo>
                  <a:lnTo>
                    <a:pt x="353" y="0"/>
                  </a:lnTo>
                  <a:lnTo>
                    <a:pt x="334" y="4"/>
                  </a:lnTo>
                  <a:lnTo>
                    <a:pt x="317" y="14"/>
                  </a:lnTo>
                  <a:lnTo>
                    <a:pt x="312" y="19"/>
                  </a:lnTo>
                  <a:lnTo>
                    <a:pt x="19" y="312"/>
                  </a:lnTo>
                  <a:close/>
                </a:path>
              </a:pathLst>
            </a:custGeom>
            <a:solidFill>
              <a:srgbClr val="CCCD0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sp>
          <p:nvSpPr>
            <p:cNvPr id="7" name="Freeform 6"/>
            <p:cNvSpPr>
              <a:spLocks/>
            </p:cNvSpPr>
            <p:nvPr/>
          </p:nvSpPr>
          <p:spPr bwMode="auto">
            <a:xfrm>
              <a:off x="1588" y="39"/>
              <a:ext cx="726" cy="726"/>
            </a:xfrm>
            <a:custGeom>
              <a:avLst/>
              <a:gdLst>
                <a:gd name="T0" fmla="*/ 692 w 726"/>
                <a:gd name="T1" fmla="*/ 198 h 726"/>
                <a:gd name="T2" fmla="*/ 715 w 726"/>
                <a:gd name="T3" fmla="*/ 166 h 726"/>
                <a:gd name="T4" fmla="*/ 725 w 726"/>
                <a:gd name="T5" fmla="*/ 129 h 726"/>
                <a:gd name="T6" fmla="*/ 723 w 726"/>
                <a:gd name="T7" fmla="*/ 91 h 726"/>
                <a:gd name="T8" fmla="*/ 709 w 726"/>
                <a:gd name="T9" fmla="*/ 56 h 726"/>
                <a:gd name="T10" fmla="*/ 692 w 726"/>
                <a:gd name="T11" fmla="*/ 33 h 726"/>
                <a:gd name="T12" fmla="*/ 659 w 726"/>
                <a:gd name="T13" fmla="*/ 11 h 726"/>
                <a:gd name="T14" fmla="*/ 623 w 726"/>
                <a:gd name="T15" fmla="*/ 0 h 726"/>
                <a:gd name="T16" fmla="*/ 585 w 726"/>
                <a:gd name="T17" fmla="*/ 2 h 726"/>
                <a:gd name="T18" fmla="*/ 549 w 726"/>
                <a:gd name="T19" fmla="*/ 16 h 726"/>
                <a:gd name="T20" fmla="*/ 527 w 726"/>
                <a:gd name="T21" fmla="*/ 33 h 726"/>
                <a:gd name="T22" fmla="*/ 503 w 726"/>
                <a:gd name="T23" fmla="*/ 68 h 726"/>
                <a:gd name="T24" fmla="*/ 493 w 726"/>
                <a:gd name="T25" fmla="*/ 107 h 726"/>
                <a:gd name="T26" fmla="*/ 406 w 726"/>
                <a:gd name="T27" fmla="*/ 26 h 726"/>
                <a:gd name="T28" fmla="*/ 372 w 726"/>
                <a:gd name="T29" fmla="*/ 8 h 726"/>
                <a:gd name="T30" fmla="*/ 334 w 726"/>
                <a:gd name="T31" fmla="*/ 11 h 726"/>
                <a:gd name="T32" fmla="*/ 312 w 726"/>
                <a:gd name="T33" fmla="*/ 26 h 726"/>
                <a:gd name="T34" fmla="*/ 230 w 726"/>
                <a:gd name="T35" fmla="*/ 83 h 726"/>
                <a:gd name="T36" fmla="*/ 207 w 726"/>
                <a:gd name="T37" fmla="*/ 49 h 726"/>
                <a:gd name="T38" fmla="*/ 191 w 726"/>
                <a:gd name="T39" fmla="*/ 36 h 726"/>
                <a:gd name="T40" fmla="*/ 156 w 726"/>
                <a:gd name="T41" fmla="*/ 20 h 726"/>
                <a:gd name="T42" fmla="*/ 119 w 726"/>
                <a:gd name="T43" fmla="*/ 15 h 726"/>
                <a:gd name="T44" fmla="*/ 81 w 726"/>
                <a:gd name="T45" fmla="*/ 23 h 726"/>
                <a:gd name="T46" fmla="*/ 48 w 726"/>
                <a:gd name="T47" fmla="*/ 44 h 726"/>
                <a:gd name="T48" fmla="*/ 29 w 726"/>
                <a:gd name="T49" fmla="*/ 65 h 726"/>
                <a:gd name="T50" fmla="*/ 12 w 726"/>
                <a:gd name="T51" fmla="*/ 100 h 726"/>
                <a:gd name="T52" fmla="*/ 8 w 726"/>
                <a:gd name="T53" fmla="*/ 137 h 726"/>
                <a:gd name="T54" fmla="*/ 16 w 726"/>
                <a:gd name="T55" fmla="*/ 174 h 726"/>
                <a:gd name="T56" fmla="*/ 36 w 726"/>
                <a:gd name="T57" fmla="*/ 208 h 726"/>
                <a:gd name="T58" fmla="*/ 58 w 726"/>
                <a:gd name="T59" fmla="*/ 227 h 726"/>
                <a:gd name="T60" fmla="*/ 94 w 726"/>
                <a:gd name="T61" fmla="*/ 244 h 726"/>
                <a:gd name="T62" fmla="*/ 19 w 726"/>
                <a:gd name="T63" fmla="*/ 320 h 726"/>
                <a:gd name="T64" fmla="*/ 0 w 726"/>
                <a:gd name="T65" fmla="*/ 354 h 726"/>
                <a:gd name="T66" fmla="*/ 4 w 726"/>
                <a:gd name="T67" fmla="*/ 391 h 726"/>
                <a:gd name="T68" fmla="*/ 19 w 726"/>
                <a:gd name="T69" fmla="*/ 413 h 726"/>
                <a:gd name="T70" fmla="*/ 94 w 726"/>
                <a:gd name="T71" fmla="*/ 464 h 726"/>
                <a:gd name="T72" fmla="*/ 117 w 726"/>
                <a:gd name="T73" fmla="*/ 430 h 726"/>
                <a:gd name="T74" fmla="*/ 134 w 726"/>
                <a:gd name="T75" fmla="*/ 415 h 726"/>
                <a:gd name="T76" fmla="*/ 169 w 726"/>
                <a:gd name="T77" fmla="*/ 398 h 726"/>
                <a:gd name="T78" fmla="*/ 207 w 726"/>
                <a:gd name="T79" fmla="*/ 394 h 726"/>
                <a:gd name="T80" fmla="*/ 244 w 726"/>
                <a:gd name="T81" fmla="*/ 402 h 726"/>
                <a:gd name="T82" fmla="*/ 278 w 726"/>
                <a:gd name="T83" fmla="*/ 422 h 726"/>
                <a:gd name="T84" fmla="*/ 297 w 726"/>
                <a:gd name="T85" fmla="*/ 443 h 726"/>
                <a:gd name="T86" fmla="*/ 313 w 726"/>
                <a:gd name="T87" fmla="*/ 478 h 726"/>
                <a:gd name="T88" fmla="*/ 318 w 726"/>
                <a:gd name="T89" fmla="*/ 516 h 726"/>
                <a:gd name="T90" fmla="*/ 310 w 726"/>
                <a:gd name="T91" fmla="*/ 553 h 726"/>
                <a:gd name="T92" fmla="*/ 289 w 726"/>
                <a:gd name="T93" fmla="*/ 586 h 726"/>
                <a:gd name="T94" fmla="*/ 268 w 726"/>
                <a:gd name="T95" fmla="*/ 606 h 726"/>
                <a:gd name="T96" fmla="*/ 231 w 726"/>
                <a:gd name="T97" fmla="*/ 622 h 726"/>
                <a:gd name="T98" fmla="*/ 312 w 726"/>
                <a:gd name="T99" fmla="*/ 707 h 726"/>
                <a:gd name="T100" fmla="*/ 346 w 726"/>
                <a:gd name="T101" fmla="*/ 725 h 726"/>
                <a:gd name="T102" fmla="*/ 384 w 726"/>
                <a:gd name="T103" fmla="*/ 721 h 726"/>
                <a:gd name="T104" fmla="*/ 406 w 726"/>
                <a:gd name="T105" fmla="*/ 707 h 726"/>
                <a:gd name="T106" fmla="*/ 711 w 726"/>
                <a:gd name="T107" fmla="*/ 397 h 726"/>
                <a:gd name="T108" fmla="*/ 718 w 726"/>
                <a:gd name="T109" fmla="*/ 360 h 726"/>
                <a:gd name="T110" fmla="*/ 704 w 726"/>
                <a:gd name="T111" fmla="*/ 325 h 726"/>
                <a:gd name="T112" fmla="*/ 612 w 726"/>
                <a:gd name="T113" fmla="*/ 232 h 726"/>
                <a:gd name="T114" fmla="*/ 651 w 726"/>
                <a:gd name="T115" fmla="*/ 224 h 726"/>
                <a:gd name="T116" fmla="*/ 686 w 726"/>
                <a:gd name="T117" fmla="*/ 203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6" h="726">
                  <a:moveTo>
                    <a:pt x="686" y="203"/>
                  </a:moveTo>
                  <a:lnTo>
                    <a:pt x="692" y="198"/>
                  </a:lnTo>
                  <a:lnTo>
                    <a:pt x="705" y="183"/>
                  </a:lnTo>
                  <a:lnTo>
                    <a:pt x="715" y="166"/>
                  </a:lnTo>
                  <a:lnTo>
                    <a:pt x="721" y="148"/>
                  </a:lnTo>
                  <a:lnTo>
                    <a:pt x="725" y="129"/>
                  </a:lnTo>
                  <a:lnTo>
                    <a:pt x="726" y="110"/>
                  </a:lnTo>
                  <a:lnTo>
                    <a:pt x="723" y="91"/>
                  </a:lnTo>
                  <a:lnTo>
                    <a:pt x="718" y="73"/>
                  </a:lnTo>
                  <a:lnTo>
                    <a:pt x="709" y="56"/>
                  </a:lnTo>
                  <a:lnTo>
                    <a:pt x="697" y="39"/>
                  </a:lnTo>
                  <a:lnTo>
                    <a:pt x="692" y="33"/>
                  </a:lnTo>
                  <a:lnTo>
                    <a:pt x="676" y="20"/>
                  </a:lnTo>
                  <a:lnTo>
                    <a:pt x="659" y="11"/>
                  </a:lnTo>
                  <a:lnTo>
                    <a:pt x="641" y="4"/>
                  </a:lnTo>
                  <a:lnTo>
                    <a:pt x="623" y="0"/>
                  </a:lnTo>
                  <a:lnTo>
                    <a:pt x="604" y="0"/>
                  </a:lnTo>
                  <a:lnTo>
                    <a:pt x="585" y="2"/>
                  </a:lnTo>
                  <a:lnTo>
                    <a:pt x="567" y="8"/>
                  </a:lnTo>
                  <a:lnTo>
                    <a:pt x="549" y="16"/>
                  </a:lnTo>
                  <a:lnTo>
                    <a:pt x="533" y="28"/>
                  </a:lnTo>
                  <a:lnTo>
                    <a:pt x="527" y="33"/>
                  </a:lnTo>
                  <a:lnTo>
                    <a:pt x="514" y="50"/>
                  </a:lnTo>
                  <a:lnTo>
                    <a:pt x="503" y="68"/>
                  </a:lnTo>
                  <a:lnTo>
                    <a:pt x="497" y="87"/>
                  </a:lnTo>
                  <a:lnTo>
                    <a:pt x="493" y="107"/>
                  </a:lnTo>
                  <a:lnTo>
                    <a:pt x="493" y="113"/>
                  </a:lnTo>
                  <a:lnTo>
                    <a:pt x="406" y="26"/>
                  </a:lnTo>
                  <a:lnTo>
                    <a:pt x="390" y="14"/>
                  </a:lnTo>
                  <a:lnTo>
                    <a:pt x="372" y="8"/>
                  </a:lnTo>
                  <a:lnTo>
                    <a:pt x="353" y="7"/>
                  </a:lnTo>
                  <a:lnTo>
                    <a:pt x="334" y="11"/>
                  </a:lnTo>
                  <a:lnTo>
                    <a:pt x="317" y="21"/>
                  </a:lnTo>
                  <a:lnTo>
                    <a:pt x="312" y="26"/>
                  </a:lnTo>
                  <a:lnTo>
                    <a:pt x="237" y="101"/>
                  </a:lnTo>
                  <a:lnTo>
                    <a:pt x="230" y="83"/>
                  </a:lnTo>
                  <a:lnTo>
                    <a:pt x="220" y="65"/>
                  </a:lnTo>
                  <a:lnTo>
                    <a:pt x="207" y="49"/>
                  </a:lnTo>
                  <a:lnTo>
                    <a:pt x="191" y="36"/>
                  </a:lnTo>
                  <a:lnTo>
                    <a:pt x="174" y="26"/>
                  </a:lnTo>
                  <a:lnTo>
                    <a:pt x="156" y="20"/>
                  </a:lnTo>
                  <a:lnTo>
                    <a:pt x="138" y="16"/>
                  </a:lnTo>
                  <a:lnTo>
                    <a:pt x="119" y="15"/>
                  </a:lnTo>
                  <a:lnTo>
                    <a:pt x="100" y="18"/>
                  </a:lnTo>
                  <a:lnTo>
                    <a:pt x="81" y="23"/>
                  </a:lnTo>
                  <a:lnTo>
                    <a:pt x="64" y="32"/>
                  </a:lnTo>
                  <a:lnTo>
                    <a:pt x="48" y="44"/>
                  </a:lnTo>
                  <a:lnTo>
                    <a:pt x="42" y="49"/>
                  </a:lnTo>
                  <a:lnTo>
                    <a:pt x="29" y="65"/>
                  </a:lnTo>
                  <a:lnTo>
                    <a:pt x="19" y="82"/>
                  </a:lnTo>
                  <a:lnTo>
                    <a:pt x="12" y="100"/>
                  </a:lnTo>
                  <a:lnTo>
                    <a:pt x="9" y="118"/>
                  </a:lnTo>
                  <a:lnTo>
                    <a:pt x="8" y="137"/>
                  </a:lnTo>
                  <a:lnTo>
                    <a:pt x="10" y="156"/>
                  </a:lnTo>
                  <a:lnTo>
                    <a:pt x="16" y="174"/>
                  </a:lnTo>
                  <a:lnTo>
                    <a:pt x="25" y="192"/>
                  </a:lnTo>
                  <a:lnTo>
                    <a:pt x="36" y="208"/>
                  </a:lnTo>
                  <a:lnTo>
                    <a:pt x="42" y="214"/>
                  </a:lnTo>
                  <a:lnTo>
                    <a:pt x="58" y="227"/>
                  </a:lnTo>
                  <a:lnTo>
                    <a:pt x="75" y="237"/>
                  </a:lnTo>
                  <a:lnTo>
                    <a:pt x="94" y="244"/>
                  </a:lnTo>
                  <a:lnTo>
                    <a:pt x="19" y="320"/>
                  </a:lnTo>
                  <a:lnTo>
                    <a:pt x="7" y="336"/>
                  </a:lnTo>
                  <a:lnTo>
                    <a:pt x="0" y="354"/>
                  </a:lnTo>
                  <a:lnTo>
                    <a:pt x="0" y="373"/>
                  </a:lnTo>
                  <a:lnTo>
                    <a:pt x="4" y="391"/>
                  </a:lnTo>
                  <a:lnTo>
                    <a:pt x="14" y="408"/>
                  </a:lnTo>
                  <a:lnTo>
                    <a:pt x="19" y="413"/>
                  </a:lnTo>
                  <a:lnTo>
                    <a:pt x="88" y="483"/>
                  </a:lnTo>
                  <a:lnTo>
                    <a:pt x="94" y="464"/>
                  </a:lnTo>
                  <a:lnTo>
                    <a:pt x="104" y="446"/>
                  </a:lnTo>
                  <a:lnTo>
                    <a:pt x="117" y="430"/>
                  </a:lnTo>
                  <a:lnTo>
                    <a:pt x="119" y="428"/>
                  </a:lnTo>
                  <a:lnTo>
                    <a:pt x="134" y="415"/>
                  </a:lnTo>
                  <a:lnTo>
                    <a:pt x="151" y="405"/>
                  </a:lnTo>
                  <a:lnTo>
                    <a:pt x="169" y="398"/>
                  </a:lnTo>
                  <a:lnTo>
                    <a:pt x="188" y="394"/>
                  </a:lnTo>
                  <a:lnTo>
                    <a:pt x="207" y="394"/>
                  </a:lnTo>
                  <a:lnTo>
                    <a:pt x="226" y="396"/>
                  </a:lnTo>
                  <a:lnTo>
                    <a:pt x="244" y="402"/>
                  </a:lnTo>
                  <a:lnTo>
                    <a:pt x="262" y="410"/>
                  </a:lnTo>
                  <a:lnTo>
                    <a:pt x="278" y="422"/>
                  </a:lnTo>
                  <a:lnTo>
                    <a:pt x="284" y="428"/>
                  </a:lnTo>
                  <a:lnTo>
                    <a:pt x="297" y="443"/>
                  </a:lnTo>
                  <a:lnTo>
                    <a:pt x="306" y="460"/>
                  </a:lnTo>
                  <a:lnTo>
                    <a:pt x="313" y="478"/>
                  </a:lnTo>
                  <a:lnTo>
                    <a:pt x="317" y="497"/>
                  </a:lnTo>
                  <a:lnTo>
                    <a:pt x="318" y="516"/>
                  </a:lnTo>
                  <a:lnTo>
                    <a:pt x="315" y="534"/>
                  </a:lnTo>
                  <a:lnTo>
                    <a:pt x="310" y="553"/>
                  </a:lnTo>
                  <a:lnTo>
                    <a:pt x="301" y="570"/>
                  </a:lnTo>
                  <a:lnTo>
                    <a:pt x="289" y="586"/>
                  </a:lnTo>
                  <a:lnTo>
                    <a:pt x="284" y="592"/>
                  </a:lnTo>
                  <a:lnTo>
                    <a:pt x="268" y="606"/>
                  </a:lnTo>
                  <a:lnTo>
                    <a:pt x="250" y="616"/>
                  </a:lnTo>
                  <a:lnTo>
                    <a:pt x="231" y="622"/>
                  </a:lnTo>
                  <a:lnTo>
                    <a:pt x="229" y="623"/>
                  </a:lnTo>
                  <a:lnTo>
                    <a:pt x="312" y="707"/>
                  </a:lnTo>
                  <a:lnTo>
                    <a:pt x="328" y="718"/>
                  </a:lnTo>
                  <a:lnTo>
                    <a:pt x="346" y="725"/>
                  </a:lnTo>
                  <a:lnTo>
                    <a:pt x="365" y="726"/>
                  </a:lnTo>
                  <a:lnTo>
                    <a:pt x="384" y="721"/>
                  </a:lnTo>
                  <a:lnTo>
                    <a:pt x="401" y="711"/>
                  </a:lnTo>
                  <a:lnTo>
                    <a:pt x="406" y="707"/>
                  </a:lnTo>
                  <a:lnTo>
                    <a:pt x="699" y="413"/>
                  </a:lnTo>
                  <a:lnTo>
                    <a:pt x="711" y="397"/>
                  </a:lnTo>
                  <a:lnTo>
                    <a:pt x="717" y="379"/>
                  </a:lnTo>
                  <a:lnTo>
                    <a:pt x="718" y="360"/>
                  </a:lnTo>
                  <a:lnTo>
                    <a:pt x="714" y="341"/>
                  </a:lnTo>
                  <a:lnTo>
                    <a:pt x="704" y="325"/>
                  </a:lnTo>
                  <a:lnTo>
                    <a:pt x="699" y="320"/>
                  </a:lnTo>
                  <a:lnTo>
                    <a:pt x="612" y="232"/>
                  </a:lnTo>
                  <a:lnTo>
                    <a:pt x="632" y="230"/>
                  </a:lnTo>
                  <a:lnTo>
                    <a:pt x="651" y="224"/>
                  </a:lnTo>
                  <a:lnTo>
                    <a:pt x="669" y="215"/>
                  </a:lnTo>
                  <a:lnTo>
                    <a:pt x="686" y="203"/>
                  </a:lnTo>
                  <a:close/>
                </a:path>
              </a:pathLst>
            </a:custGeom>
            <a:solidFill>
              <a:srgbClr val="74B3BD"/>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AU" dirty="0"/>
            </a:p>
          </p:txBody>
        </p:sp>
      </p:grpSp>
    </p:spTree>
    <p:extLst>
      <p:ext uri="{BB962C8B-B14F-4D97-AF65-F5344CB8AC3E}">
        <p14:creationId xmlns:p14="http://schemas.microsoft.com/office/powerpoint/2010/main" val="13876493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1520" y="991482"/>
            <a:ext cx="8435280" cy="1143000"/>
          </a:xfrm>
        </p:spPr>
        <p:txBody>
          <a:bodyPr>
            <a:noAutofit/>
          </a:bodyPr>
          <a:lstStyle/>
          <a:p>
            <a:pPr algn="l"/>
            <a:r>
              <a:rPr lang="en-AU" sz="3600" dirty="0" smtClean="0"/>
              <a:t>The Framework animation</a:t>
            </a:r>
            <a:endParaRPr lang="en-AU" sz="3600" dirty="0"/>
          </a:p>
        </p:txBody>
      </p:sp>
      <p:pic>
        <p:nvPicPr>
          <p:cNvPr id="5" name="Picture 4">
            <a:hlinkClick r:id="rId3"/>
          </p:cNvPr>
          <p:cNvPicPr/>
          <p:nvPr/>
        </p:nvPicPr>
        <p:blipFill rotWithShape="1">
          <a:blip r:embed="rId4" cstate="print"/>
          <a:srcRect t="4255" b="8511"/>
          <a:stretch/>
        </p:blipFill>
        <p:spPr bwMode="auto">
          <a:xfrm>
            <a:off x="1706880" y="2420888"/>
            <a:ext cx="5730240" cy="3124200"/>
          </a:xfrm>
          <a:prstGeom prst="rect">
            <a:avLst/>
          </a:prstGeom>
          <a:ln>
            <a:noFill/>
          </a:ln>
          <a:extLst>
            <a:ext uri="{53640926-AAD7-44D8-BBD7-CCE9431645EC}">
              <a14:shadowObscured xmlns:a14="http://schemas.microsoft.com/office/drawing/2010/main"/>
            </a:ext>
          </a:extLst>
        </p:spPr>
      </p:pic>
      <p:sp>
        <p:nvSpPr>
          <p:cNvPr id="4" name="Rectangle 3"/>
          <p:cNvSpPr/>
          <p:nvPr/>
        </p:nvSpPr>
        <p:spPr>
          <a:xfrm>
            <a:off x="3851920" y="5805264"/>
            <a:ext cx="1471878" cy="276999"/>
          </a:xfrm>
          <a:prstGeom prst="rect">
            <a:avLst/>
          </a:prstGeom>
        </p:spPr>
        <p:txBody>
          <a:bodyPr wrap="none">
            <a:spAutoFit/>
          </a:bodyPr>
          <a:lstStyle/>
          <a:p>
            <a:r>
              <a:rPr lang="en-AU" sz="1200" dirty="0" smtClean="0">
                <a:latin typeface="Arial"/>
                <a:cs typeface="Arial"/>
              </a:rPr>
              <a:t>Click image to play</a:t>
            </a:r>
            <a:endParaRPr lang="en-US" sz="1200" dirty="0"/>
          </a:p>
        </p:txBody>
      </p:sp>
    </p:spTree>
    <p:extLst>
      <p:ext uri="{BB962C8B-B14F-4D97-AF65-F5344CB8AC3E}">
        <p14:creationId xmlns:p14="http://schemas.microsoft.com/office/powerpoint/2010/main" val="33103894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14.0 Performance and development\14.12 Support materials\Wordle &amp; Tuxedo diagrams\OVAL DIGRAM - TUXEDO.jpg"/>
          <p:cNvPicPr/>
          <p:nvPr/>
        </p:nvPicPr>
        <p:blipFill rotWithShape="1">
          <a:blip r:embed="rId3" cstate="print">
            <a:extLst>
              <a:ext uri="{28A0092B-C50C-407E-A947-70E740481C1C}">
                <a14:useLocalDpi xmlns:a14="http://schemas.microsoft.com/office/drawing/2010/main" val="0"/>
              </a:ext>
            </a:extLst>
          </a:blip>
          <a:srcRect l="1661" t="1814" r="1162" b="4304"/>
          <a:stretch/>
        </p:blipFill>
        <p:spPr bwMode="auto">
          <a:xfrm>
            <a:off x="0" y="899789"/>
            <a:ext cx="9145016" cy="594928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662411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1763688" y="1988840"/>
            <a:ext cx="3086225" cy="3775693"/>
          </a:xfrm>
        </p:spPr>
        <p:txBody>
          <a:bodyPr numCol="1">
            <a:noAutofit/>
          </a:bodyPr>
          <a:lstStyle/>
          <a:p>
            <a:pPr>
              <a:buNone/>
            </a:pPr>
            <a:r>
              <a:rPr lang="en-AU" sz="1900" dirty="0" smtClean="0">
                <a:latin typeface="Arial" pitchFamily="34" charset="0"/>
                <a:cs typeface="Arial" pitchFamily="34" charset="0"/>
                <a:hlinkClick r:id="rId3" action="ppaction://hlinkfile"/>
              </a:rPr>
              <a:t>aitsl.edu.au</a:t>
            </a:r>
            <a:endParaRPr lang="en-AU" sz="1900" dirty="0" smtClean="0">
              <a:latin typeface="Arial" pitchFamily="34" charset="0"/>
              <a:cs typeface="Arial" pitchFamily="34" charset="0"/>
            </a:endParaRPr>
          </a:p>
          <a:p>
            <a:pPr>
              <a:buNone/>
            </a:pPr>
            <a:endParaRPr lang="en-AU" sz="1900" dirty="0" smtClean="0">
              <a:latin typeface="Arial" pitchFamily="34" charset="0"/>
              <a:cs typeface="Arial" pitchFamily="34" charset="0"/>
            </a:endParaRPr>
          </a:p>
          <a:p>
            <a:pPr>
              <a:buNone/>
            </a:pPr>
            <a:endParaRPr lang="en-AU" sz="1900" dirty="0" smtClean="0">
              <a:latin typeface="Arial" pitchFamily="34" charset="0"/>
              <a:cs typeface="Arial" pitchFamily="34" charset="0"/>
            </a:endParaRPr>
          </a:p>
          <a:p>
            <a:pPr>
              <a:buNone/>
            </a:pPr>
            <a:r>
              <a:rPr lang="en-AU" sz="1900" dirty="0" smtClean="0">
                <a:latin typeface="Arial" pitchFamily="34" charset="0"/>
                <a:cs typeface="Arial" pitchFamily="34" charset="0"/>
                <a:hlinkClick r:id="rId4"/>
              </a:rPr>
              <a:t>newsroom.aitsl.edu.au</a:t>
            </a:r>
            <a:r>
              <a:rPr lang="en-AU" sz="1900" dirty="0" smtClean="0">
                <a:latin typeface="Arial" pitchFamily="34" charset="0"/>
                <a:cs typeface="Arial" pitchFamily="34" charset="0"/>
              </a:rPr>
              <a:t> </a:t>
            </a:r>
          </a:p>
          <a:p>
            <a:pPr>
              <a:buNone/>
            </a:pPr>
            <a:endParaRPr lang="en-AU" sz="1900" dirty="0" smtClean="0">
              <a:latin typeface="Arial" pitchFamily="34" charset="0"/>
              <a:cs typeface="Arial" pitchFamily="34" charset="0"/>
            </a:endParaRPr>
          </a:p>
          <a:p>
            <a:pPr>
              <a:buNone/>
            </a:pPr>
            <a:endParaRPr lang="en-AU" sz="1900" dirty="0" smtClean="0">
              <a:latin typeface="Arial" pitchFamily="34" charset="0"/>
              <a:cs typeface="Arial" pitchFamily="34" charset="0"/>
              <a:hlinkClick r:id=""/>
            </a:endParaRPr>
          </a:p>
          <a:p>
            <a:pPr>
              <a:buNone/>
            </a:pPr>
            <a:r>
              <a:rPr lang="en-AU" sz="1900" dirty="0" smtClean="0">
                <a:latin typeface="Arial" pitchFamily="34" charset="0"/>
                <a:cs typeface="Arial" pitchFamily="34" charset="0"/>
                <a:hlinkClick r:id=""/>
              </a:rPr>
              <a:t>performance@aitsl.edu.au</a:t>
            </a:r>
            <a:r>
              <a:rPr lang="en-AU" sz="1900" dirty="0" smtClean="0">
                <a:latin typeface="Arial" pitchFamily="34" charset="0"/>
                <a:cs typeface="Arial" pitchFamily="34" charset="0"/>
              </a:rPr>
              <a:t> </a:t>
            </a:r>
          </a:p>
          <a:p>
            <a:pPr>
              <a:buNone/>
            </a:pPr>
            <a:endParaRPr lang="en-AU" sz="1900" dirty="0" smtClean="0">
              <a:latin typeface="Arial" pitchFamily="34" charset="0"/>
              <a:cs typeface="Arial" pitchFamily="34" charset="0"/>
              <a:hlinkClick r:id="" action="ppaction://hlinkfile"/>
            </a:endParaRPr>
          </a:p>
          <a:p>
            <a:pPr>
              <a:buNone/>
            </a:pPr>
            <a:endParaRPr lang="en-AU" sz="1900" dirty="0" smtClean="0">
              <a:latin typeface="Arial" pitchFamily="34" charset="0"/>
              <a:cs typeface="Arial" pitchFamily="34" charset="0"/>
              <a:hlinkClick r:id="" action="ppaction://hlinkfile"/>
            </a:endParaRPr>
          </a:p>
          <a:p>
            <a:pPr>
              <a:buNone/>
            </a:pPr>
            <a:r>
              <a:rPr lang="en-AU" sz="1900" dirty="0" smtClean="0">
                <a:latin typeface="Arial" pitchFamily="34" charset="0"/>
                <a:cs typeface="Arial" pitchFamily="34" charset="0"/>
                <a:hlinkClick r:id="" action="ppaction://hlinkfile"/>
              </a:rPr>
              <a:t>@aitsl</a:t>
            </a:r>
          </a:p>
          <a:p>
            <a:pPr>
              <a:buNone/>
            </a:pPr>
            <a:endParaRPr lang="en-AU" sz="1900" b="1" dirty="0" smtClean="0">
              <a:latin typeface="Arial" pitchFamily="34" charset="0"/>
              <a:cs typeface="Arial" pitchFamily="34" charset="0"/>
              <a:hlinkClick r:id="" action="ppaction://hlinkfile"/>
            </a:endParaRPr>
          </a:p>
          <a:p>
            <a:pPr>
              <a:buNone/>
            </a:pPr>
            <a:endParaRPr lang="en-AU" sz="1900" b="1" dirty="0" smtClean="0">
              <a:latin typeface="Arial" pitchFamily="34" charset="0"/>
              <a:cs typeface="Arial" pitchFamily="34" charset="0"/>
              <a:hlinkClick r:id="" action="ppaction://hlinkfile"/>
            </a:endParaRPr>
          </a:p>
          <a:p>
            <a:pPr>
              <a:buNone/>
            </a:pPr>
            <a:endParaRPr lang="en-AU" sz="1900" dirty="0" smtClean="0">
              <a:hlinkClick r:id="rId5" action="ppaction://hlinkfile"/>
            </a:endParaRPr>
          </a:p>
          <a:p>
            <a:pPr>
              <a:buNone/>
            </a:pPr>
            <a:endParaRPr lang="en-AU" sz="1900" dirty="0" smtClean="0">
              <a:hlinkClick r:id="rId6" action="ppaction://hlinkfile"/>
            </a:endParaRPr>
          </a:p>
        </p:txBody>
      </p:sp>
      <p:pic>
        <p:nvPicPr>
          <p:cNvPr id="6" name="Picture 5" descr="youtube-logo.png"/>
          <p:cNvPicPr>
            <a:picLocks noChangeAspect="1"/>
          </p:cNvPicPr>
          <p:nvPr/>
        </p:nvPicPr>
        <p:blipFill>
          <a:blip r:embed="rId7" cstate="print"/>
          <a:stretch>
            <a:fillRect/>
          </a:stretch>
        </p:blipFill>
        <p:spPr>
          <a:xfrm>
            <a:off x="4687618" y="1858267"/>
            <a:ext cx="931958" cy="733425"/>
          </a:xfrm>
          <a:prstGeom prst="rect">
            <a:avLst/>
          </a:prstGeom>
          <a:ln>
            <a:noFill/>
          </a:ln>
          <a:effectLst>
            <a:outerShdw blurRad="292100" dist="139700" dir="2700000" algn="tl" rotWithShape="0">
              <a:srgbClr val="333333">
                <a:alpha val="65000"/>
              </a:srgbClr>
            </a:outerShdw>
          </a:effectLst>
        </p:spPr>
      </p:pic>
      <p:pic>
        <p:nvPicPr>
          <p:cNvPr id="7" name="Picture 6" descr="20120203162040!ITunes_Logo.png"/>
          <p:cNvPicPr>
            <a:picLocks noChangeAspect="1"/>
          </p:cNvPicPr>
          <p:nvPr/>
        </p:nvPicPr>
        <p:blipFill>
          <a:blip r:embed="rId8" cstate="print"/>
          <a:stretch>
            <a:fillRect/>
          </a:stretch>
        </p:blipFill>
        <p:spPr>
          <a:xfrm>
            <a:off x="4788024" y="2996952"/>
            <a:ext cx="687536" cy="614011"/>
          </a:xfrm>
          <a:prstGeom prst="rect">
            <a:avLst/>
          </a:prstGeom>
          <a:ln>
            <a:noFill/>
          </a:ln>
          <a:effectLst>
            <a:outerShdw blurRad="292100" dist="139700" dir="2700000" algn="tl" rotWithShape="0">
              <a:srgbClr val="333333">
                <a:alpha val="65000"/>
              </a:srgbClr>
            </a:outerShdw>
          </a:effectLst>
        </p:spPr>
      </p:pic>
      <p:sp>
        <p:nvSpPr>
          <p:cNvPr id="11" name="Title 1"/>
          <p:cNvSpPr>
            <a:spLocks noGrp="1"/>
          </p:cNvSpPr>
          <p:nvPr>
            <p:ph type="title"/>
          </p:nvPr>
        </p:nvSpPr>
        <p:spPr>
          <a:xfrm>
            <a:off x="689414" y="1074163"/>
            <a:ext cx="7819585" cy="754637"/>
          </a:xfrm>
        </p:spPr>
        <p:txBody>
          <a:bodyPr>
            <a:normAutofit/>
          </a:bodyPr>
          <a:lstStyle/>
          <a:p>
            <a:pPr algn="l"/>
            <a:r>
              <a:rPr lang="en-US" dirty="0" smtClean="0">
                <a:latin typeface="Arial" pitchFamily="34" charset="0"/>
                <a:cs typeface="Arial" pitchFamily="34" charset="0"/>
              </a:rPr>
              <a:t>Connecting with AITSL</a:t>
            </a:r>
            <a:endParaRPr lang="en-US" dirty="0">
              <a:latin typeface="Arial" pitchFamily="34" charset="0"/>
              <a:cs typeface="Arial" pitchFamily="34" charset="0"/>
            </a:endParaRPr>
          </a:p>
        </p:txBody>
      </p:sp>
      <p:pic>
        <p:nvPicPr>
          <p:cNvPr id="9" name="Picture 8" descr="TwitterIcon.png"/>
          <p:cNvPicPr>
            <a:picLocks noChangeAspect="1"/>
          </p:cNvPicPr>
          <p:nvPr/>
        </p:nvPicPr>
        <p:blipFill>
          <a:blip r:embed="rId9" cstate="print"/>
          <a:stretch>
            <a:fillRect/>
          </a:stretch>
        </p:blipFill>
        <p:spPr>
          <a:xfrm>
            <a:off x="971600" y="4941168"/>
            <a:ext cx="560293" cy="560293"/>
          </a:xfrm>
          <a:prstGeom prst="rect">
            <a:avLst/>
          </a:prstGeom>
          <a:ln>
            <a:noFill/>
          </a:ln>
          <a:effectLst>
            <a:outerShdw blurRad="292100" dist="139700" dir="2700000" algn="tl" rotWithShape="0">
              <a:srgbClr val="333333">
                <a:alpha val="65000"/>
              </a:srgbClr>
            </a:outerShdw>
          </a:effectLst>
        </p:spPr>
      </p:pic>
      <p:pic>
        <p:nvPicPr>
          <p:cNvPr id="10" name="Picture 9" descr="facebook_logo2.png"/>
          <p:cNvPicPr>
            <a:picLocks noChangeAspect="1"/>
          </p:cNvPicPr>
          <p:nvPr/>
        </p:nvPicPr>
        <p:blipFill>
          <a:blip r:embed="rId10" cstate="print"/>
          <a:stretch>
            <a:fillRect/>
          </a:stretch>
        </p:blipFill>
        <p:spPr>
          <a:xfrm>
            <a:off x="4932040" y="4937365"/>
            <a:ext cx="651875" cy="651875"/>
          </a:xfrm>
          <a:prstGeom prst="rect">
            <a:avLst/>
          </a:prstGeom>
          <a:ln>
            <a:noFill/>
          </a:ln>
          <a:effectLst>
            <a:outerShdw blurRad="292100" dist="139700" dir="2700000" algn="tl" rotWithShape="0">
              <a:srgbClr val="333333">
                <a:alpha val="65000"/>
              </a:srgbClr>
            </a:outerShdw>
          </a:effectLst>
        </p:spPr>
      </p:pic>
      <p:pic>
        <p:nvPicPr>
          <p:cNvPr id="1026" name="Picture 2"/>
          <p:cNvPicPr>
            <a:picLocks noChangeAspect="1" noChangeArrowheads="1"/>
          </p:cNvPicPr>
          <p:nvPr/>
        </p:nvPicPr>
        <p:blipFill>
          <a:blip r:embed="rId11" cstate="print"/>
          <a:stretch>
            <a:fillRect/>
          </a:stretch>
        </p:blipFill>
        <p:spPr bwMode="auto">
          <a:xfrm>
            <a:off x="827584" y="1988840"/>
            <a:ext cx="944562" cy="472281"/>
          </a:xfrm>
          <a:prstGeom prst="rect">
            <a:avLst/>
          </a:prstGeom>
          <a:noFill/>
          <a:ln w="9525" algn="in">
            <a:noFill/>
            <a:miter lim="800000"/>
            <a:headEnd/>
            <a:tailEnd/>
          </a:ln>
          <a:effectLst>
            <a:reflection blurRad="6350" stA="52000" endA="300" endPos="35000" dir="5400000" sy="-100000" algn="bl" rotWithShape="0"/>
          </a:effectLst>
        </p:spPr>
      </p:pic>
      <p:pic>
        <p:nvPicPr>
          <p:cNvPr id="13" name="Picture 2"/>
          <p:cNvPicPr>
            <a:picLocks noChangeAspect="1" noChangeArrowheads="1"/>
          </p:cNvPicPr>
          <p:nvPr/>
        </p:nvPicPr>
        <p:blipFill>
          <a:blip r:embed="rId11" cstate="print"/>
          <a:stretch>
            <a:fillRect/>
          </a:stretch>
        </p:blipFill>
        <p:spPr bwMode="auto">
          <a:xfrm>
            <a:off x="755576" y="2924944"/>
            <a:ext cx="944562" cy="472281"/>
          </a:xfrm>
          <a:prstGeom prst="rect">
            <a:avLst/>
          </a:prstGeom>
          <a:noFill/>
          <a:ln w="9525" algn="in">
            <a:noFill/>
            <a:miter lim="800000"/>
            <a:headEnd/>
            <a:tailEnd/>
          </a:ln>
          <a:effectLst>
            <a:reflection blurRad="6350" stA="52000" endA="300" endPos="35000" dir="5400000" sy="-100000" algn="bl" rotWithShape="0"/>
          </a:effectLst>
        </p:spPr>
      </p:pic>
      <p:sp>
        <p:nvSpPr>
          <p:cNvPr id="14" name="TextBox 13"/>
          <p:cNvSpPr txBox="1"/>
          <p:nvPr/>
        </p:nvSpPr>
        <p:spPr>
          <a:xfrm>
            <a:off x="5719982" y="1988840"/>
            <a:ext cx="3244506" cy="3893374"/>
          </a:xfrm>
          <a:prstGeom prst="rect">
            <a:avLst/>
          </a:prstGeom>
          <a:noFill/>
        </p:spPr>
        <p:txBody>
          <a:bodyPr wrap="square" rtlCol="0">
            <a:spAutoFit/>
          </a:bodyPr>
          <a:lstStyle/>
          <a:p>
            <a:pPr defTabSz="457200"/>
            <a:r>
              <a:rPr lang="en-AU" sz="1900" dirty="0" smtClean="0">
                <a:solidFill>
                  <a:prstClr val="black"/>
                </a:solidFill>
                <a:latin typeface="Arial" pitchFamily="34" charset="0"/>
                <a:cs typeface="Arial" pitchFamily="34" charset="0"/>
                <a:hlinkClick r:id="" action="ppaction://hlinkfile"/>
              </a:rPr>
              <a:t>youtube.com/</a:t>
            </a:r>
            <a:r>
              <a:rPr lang="en-AU" sz="1900" dirty="0" smtClean="0">
                <a:solidFill>
                  <a:prstClr val="black"/>
                </a:solidFill>
                <a:latin typeface="Arial" pitchFamily="34" charset="0"/>
                <a:cs typeface="Arial" pitchFamily="34" charset="0"/>
                <a:hlinkClick r:id="rId6" action="ppaction://hlinkfile"/>
              </a:rPr>
              <a:t>aitsleduau</a:t>
            </a:r>
            <a:endParaRPr lang="en-AU" sz="1900" dirty="0" smtClean="0">
              <a:solidFill>
                <a:prstClr val="black"/>
              </a:solidFill>
              <a:latin typeface="Arial" pitchFamily="34" charset="0"/>
              <a:cs typeface="Arial" pitchFamily="34" charset="0"/>
            </a:endParaRPr>
          </a:p>
          <a:p>
            <a:pPr defTabSz="457200"/>
            <a:endParaRPr lang="en-AU" sz="1900" dirty="0" smtClean="0">
              <a:solidFill>
                <a:prstClr val="black"/>
              </a:solidFill>
              <a:latin typeface="Arial" pitchFamily="34" charset="0"/>
              <a:cs typeface="Arial" pitchFamily="34" charset="0"/>
            </a:endParaRPr>
          </a:p>
          <a:p>
            <a:pPr defTabSz="457200"/>
            <a:endParaRPr lang="en-AU" sz="1900" dirty="0" smtClean="0">
              <a:solidFill>
                <a:prstClr val="black"/>
              </a:solidFill>
              <a:latin typeface="Arial" pitchFamily="34" charset="0"/>
              <a:cs typeface="Arial" pitchFamily="34" charset="0"/>
            </a:endParaRPr>
          </a:p>
          <a:p>
            <a:pPr defTabSz="457200"/>
            <a:r>
              <a:rPr lang="en-AU" sz="1900" dirty="0" smtClean="0">
                <a:solidFill>
                  <a:prstClr val="black"/>
                </a:solidFill>
                <a:latin typeface="Arial" pitchFamily="34" charset="0"/>
                <a:cs typeface="Arial" pitchFamily="34" charset="0"/>
              </a:rPr>
              <a:t>iTunes U &gt; Australian Institute for Teaching and School Leadership </a:t>
            </a:r>
          </a:p>
          <a:p>
            <a:pPr defTabSz="457200"/>
            <a:endParaRPr lang="en-AU" sz="1900" dirty="0" smtClean="0">
              <a:solidFill>
                <a:prstClr val="black"/>
              </a:solidFill>
              <a:latin typeface="Arial" pitchFamily="34" charset="0"/>
              <a:cs typeface="Arial" pitchFamily="34" charset="0"/>
            </a:endParaRPr>
          </a:p>
          <a:p>
            <a:pPr defTabSz="457200"/>
            <a:endParaRPr lang="en-AU" sz="1900" dirty="0" smtClean="0">
              <a:solidFill>
                <a:prstClr val="black"/>
              </a:solidFill>
              <a:latin typeface="Arial" pitchFamily="34" charset="0"/>
              <a:cs typeface="Arial" pitchFamily="34" charset="0"/>
            </a:endParaRPr>
          </a:p>
          <a:p>
            <a:pPr defTabSz="457200"/>
            <a:endParaRPr lang="en-AU" sz="1900" dirty="0" smtClean="0">
              <a:solidFill>
                <a:prstClr val="black"/>
              </a:solidFill>
              <a:latin typeface="Arial" pitchFamily="34" charset="0"/>
              <a:cs typeface="Arial" pitchFamily="34" charset="0"/>
            </a:endParaRPr>
          </a:p>
          <a:p>
            <a:pPr defTabSz="457200"/>
            <a:endParaRPr lang="en-US" sz="1900" dirty="0" smtClean="0">
              <a:solidFill>
                <a:prstClr val="black"/>
              </a:solidFill>
              <a:latin typeface="Arial" pitchFamily="34" charset="0"/>
              <a:cs typeface="Arial" pitchFamily="34" charset="0"/>
              <a:hlinkClick r:id=""/>
            </a:endParaRPr>
          </a:p>
          <a:p>
            <a:pPr defTabSz="457200"/>
            <a:endParaRPr lang="en-US" sz="1900" dirty="0" smtClean="0">
              <a:solidFill>
                <a:prstClr val="black"/>
              </a:solidFill>
              <a:latin typeface="Arial" pitchFamily="34" charset="0"/>
              <a:cs typeface="Arial" pitchFamily="34" charset="0"/>
              <a:hlinkClick r:id=""/>
            </a:endParaRPr>
          </a:p>
          <a:p>
            <a:pPr defTabSz="457200"/>
            <a:r>
              <a:rPr lang="en-US" sz="1900" dirty="0" smtClean="0">
                <a:solidFill>
                  <a:prstClr val="black"/>
                </a:solidFill>
                <a:latin typeface="Arial" pitchFamily="34" charset="0"/>
                <a:cs typeface="Arial" pitchFamily="34" charset="0"/>
                <a:hlinkClick r:id=""/>
              </a:rPr>
              <a:t>www.facebook.com/aitsl</a:t>
            </a:r>
            <a:r>
              <a:rPr lang="en-US" sz="1900" dirty="0" smtClean="0">
                <a:solidFill>
                  <a:prstClr val="black"/>
                </a:solidFill>
                <a:latin typeface="Arial" pitchFamily="34" charset="0"/>
                <a:cs typeface="Arial" pitchFamily="34" charset="0"/>
              </a:rPr>
              <a:t> </a:t>
            </a:r>
            <a:endParaRPr lang="en-AU" sz="1900" b="1" dirty="0" smtClean="0">
              <a:solidFill>
                <a:prstClr val="black"/>
              </a:solidFill>
              <a:latin typeface="Arial" pitchFamily="34" charset="0"/>
              <a:cs typeface="Arial" pitchFamily="34" charset="0"/>
              <a:hlinkClick r:id="rId5" action="ppaction://hlinkfile"/>
            </a:endParaRPr>
          </a:p>
          <a:p>
            <a:pPr defTabSz="457200"/>
            <a:endParaRPr lang="en-AU" sz="1900" dirty="0" smtClean="0">
              <a:solidFill>
                <a:prstClr val="black"/>
              </a:solidFill>
              <a:latin typeface="Arial" pitchFamily="34" charset="0"/>
              <a:cs typeface="Arial" pitchFamily="34" charset="0"/>
            </a:endParaRPr>
          </a:p>
        </p:txBody>
      </p:sp>
      <p:sp>
        <p:nvSpPr>
          <p:cNvPr id="12" name="Rectangle 11"/>
          <p:cNvSpPr/>
          <p:nvPr/>
        </p:nvSpPr>
        <p:spPr>
          <a:xfrm>
            <a:off x="899592" y="4005064"/>
            <a:ext cx="432048" cy="584775"/>
          </a:xfrm>
          <a:prstGeom prst="rect">
            <a:avLst/>
          </a:prstGeom>
        </p:spPr>
        <p:txBody>
          <a:bodyPr wrap="square">
            <a:spAutoFit/>
          </a:bodyPr>
          <a:lstStyle/>
          <a:p>
            <a:r>
              <a:rPr lang="en-AU" sz="3200" b="1" dirty="0" smtClean="0">
                <a:solidFill>
                  <a:srgbClr val="007583"/>
                </a:solidFill>
                <a:latin typeface="Arial" pitchFamily="34" charset="0"/>
                <a:cs typeface="Arial" pitchFamily="34" charset="0"/>
              </a:rPr>
              <a:t>@</a:t>
            </a:r>
            <a:endParaRPr lang="en-AU" sz="3200" b="1" dirty="0">
              <a:solidFill>
                <a:srgbClr val="007583"/>
              </a:solidFill>
            </a:endParaRPr>
          </a:p>
        </p:txBody>
      </p:sp>
    </p:spTree>
    <p:extLst>
      <p:ext uri="{BB962C8B-B14F-4D97-AF65-F5344CB8AC3E}">
        <p14:creationId xmlns:p14="http://schemas.microsoft.com/office/powerpoint/2010/main" val="684701362"/>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5216</TotalTime>
  <Words>5853</Words>
  <Application>Microsoft Office PowerPoint</Application>
  <PresentationFormat>On-screen Show (4:3)</PresentationFormat>
  <Paragraphs>507</Paragraphs>
  <Slides>21</Slides>
  <Notes>21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21</vt:i4>
      </vt:variant>
    </vt:vector>
  </HeadingPairs>
  <TitlesOfParts>
    <vt:vector size="27" baseType="lpstr">
      <vt:lpstr>Arial</vt:lpstr>
      <vt:lpstr>Calibri</vt:lpstr>
      <vt:lpstr>Courier New</vt:lpstr>
      <vt:lpstr>Lucida Grande</vt:lpstr>
      <vt:lpstr>1_Office Theme</vt:lpstr>
      <vt:lpstr>2_Office Theme</vt:lpstr>
      <vt:lpstr>Australian Teacher Performance and Development Framework</vt:lpstr>
      <vt:lpstr>Australia aims to be a world leader in education</vt:lpstr>
      <vt:lpstr>Performance and development culture</vt:lpstr>
      <vt:lpstr>Performance and development cycle</vt:lpstr>
      <vt:lpstr>Teacher performance</vt:lpstr>
      <vt:lpstr>Essential elements for effective performance and development</vt:lpstr>
      <vt:lpstr>Reflection and goal setting</vt:lpstr>
      <vt:lpstr>Activity: Self-reflection - SWOT</vt:lpstr>
      <vt:lpstr>Activity: Goal setting</vt:lpstr>
      <vt:lpstr>Professional practice and learning</vt:lpstr>
      <vt:lpstr>The Australian Charter for the Professional Learning of Teachers and School Leaders </vt:lpstr>
      <vt:lpstr>Activity: Professional learning</vt:lpstr>
      <vt:lpstr>Effective performance and development practices</vt:lpstr>
      <vt:lpstr>Activity: Sources of evidence</vt:lpstr>
      <vt:lpstr>Effective performance and development practices</vt:lpstr>
      <vt:lpstr>Feedback and review</vt:lpstr>
      <vt:lpstr>Activity: Effective feedback</vt:lpstr>
      <vt:lpstr>Activity: Formal review</vt:lpstr>
      <vt:lpstr>The Framework animation</vt:lpstr>
      <vt:lpstr>PowerPoint Presentation</vt:lpstr>
      <vt:lpstr>Connecting with AITSL</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IMPLEMENTION TOOL KIT</dc:title>
  <dc:creator>Peter</dc:creator>
  <cp:lastModifiedBy>Caroline Ryan</cp:lastModifiedBy>
  <cp:revision>361</cp:revision>
  <cp:lastPrinted>2012-12-05T02:18:18Z</cp:lastPrinted>
  <dcterms:created xsi:type="dcterms:W3CDTF">2012-08-02T00:33:49Z</dcterms:created>
  <dcterms:modified xsi:type="dcterms:W3CDTF">2014-04-17T06:13:37Z</dcterms:modified>
</cp:coreProperties>
</file>